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Montserrat" pitchFamily="2" charset="77"/>
      <p:regular r:id="rId8"/>
      <p:bold r:id="rId9"/>
      <p:italic r:id="rId10"/>
      <p:boldItalic r:id="rId11"/>
    </p:embeddedFont>
    <p:embeddedFont>
      <p:font typeface="Montserrat Bold" pitchFamily="2" charset="77"/>
      <p:regular r:id="rId12"/>
      <p:bold r:id="rId13"/>
    </p:embeddedFont>
    <p:embeddedFont>
      <p:font typeface="Montserrat Italics" pitchFamily="2" charset="77"/>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6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autoAdjust="0"/>
    <p:restoredTop sz="94625" autoAdjust="0"/>
  </p:normalViewPr>
  <p:slideViewPr>
    <p:cSldViewPr>
      <p:cViewPr varScale="1">
        <p:scale>
          <a:sx n="63" d="100"/>
          <a:sy n="63" d="100"/>
        </p:scale>
        <p:origin x="10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grpSp>
        <p:nvGrpSpPr>
          <p:cNvPr id="2" name="Group 2"/>
          <p:cNvGrpSpPr/>
          <p:nvPr/>
        </p:nvGrpSpPr>
        <p:grpSpPr>
          <a:xfrm>
            <a:off x="2289810" y="2913031"/>
            <a:ext cx="13706475" cy="4457700"/>
            <a:chOff x="0" y="0"/>
            <a:chExt cx="18275300" cy="5943600"/>
          </a:xfrm>
        </p:grpSpPr>
        <p:sp>
          <p:nvSpPr>
            <p:cNvPr id="3" name="Freeform 3"/>
            <p:cNvSpPr/>
            <p:nvPr/>
          </p:nvSpPr>
          <p:spPr>
            <a:xfrm>
              <a:off x="0" y="0"/>
              <a:ext cx="18275300" cy="5943600"/>
            </a:xfrm>
            <a:custGeom>
              <a:avLst/>
              <a:gdLst/>
              <a:ahLst/>
              <a:cxnLst/>
              <a:rect l="l" t="t" r="r" b="b"/>
              <a:pathLst>
                <a:path w="18275300" h="5943600">
                  <a:moveTo>
                    <a:pt x="0" y="0"/>
                  </a:moveTo>
                  <a:lnTo>
                    <a:pt x="18275300" y="0"/>
                  </a:lnTo>
                  <a:lnTo>
                    <a:pt x="18275300" y="5943600"/>
                  </a:lnTo>
                  <a:lnTo>
                    <a:pt x="0" y="5943600"/>
                  </a:lnTo>
                  <a:lnTo>
                    <a:pt x="0" y="0"/>
                  </a:lnTo>
                  <a:close/>
                </a:path>
              </a:pathLst>
            </a:custGeom>
            <a:blipFill>
              <a:blip r:embed="rId2"/>
              <a:stretch>
                <a:fillRect/>
              </a:stretch>
            </a:blipFill>
          </p:spPr>
          <p:txBody>
            <a:bodyPr/>
            <a:lstStyle/>
            <a:p>
              <a:endParaRPr lang="da-DK"/>
            </a:p>
          </p:txBody>
        </p:sp>
      </p:grpSp>
      <p:sp>
        <p:nvSpPr>
          <p:cNvPr id="4" name="TextBox 4"/>
          <p:cNvSpPr txBox="1"/>
          <p:nvPr/>
        </p:nvSpPr>
        <p:spPr>
          <a:xfrm>
            <a:off x="5300291" y="1787842"/>
            <a:ext cx="7840913" cy="374666"/>
          </a:xfrm>
          <a:prstGeom prst="rect">
            <a:avLst/>
          </a:prstGeom>
        </p:spPr>
        <p:txBody>
          <a:bodyPr lIns="0" tIns="0" rIns="0" bIns="0" rtlCol="0" anchor="t">
            <a:spAutoFit/>
          </a:bodyPr>
          <a:lstStyle/>
          <a:p>
            <a:pPr algn="l">
              <a:lnSpc>
                <a:spcPts val="3079"/>
              </a:lnSpc>
            </a:pPr>
            <a:r>
              <a:rPr lang="en-US" sz="2199" b="1">
                <a:solidFill>
                  <a:srgbClr val="FFFFFF"/>
                </a:solidFill>
                <a:latin typeface="Montserrat Bold"/>
                <a:ea typeface="Montserrat Bold"/>
                <a:cs typeface="Montserrat Bold"/>
                <a:sym typeface="Montserrat Bold"/>
              </a:rPr>
              <a:t>NECTO x Food Organsation of Denmark præsenterer</a:t>
            </a:r>
          </a:p>
        </p:txBody>
      </p:sp>
      <p:sp>
        <p:nvSpPr>
          <p:cNvPr id="5" name="TextBox 5"/>
          <p:cNvSpPr txBox="1"/>
          <p:nvPr/>
        </p:nvSpPr>
        <p:spPr>
          <a:xfrm>
            <a:off x="6247428" y="7667673"/>
            <a:ext cx="5909081" cy="1584484"/>
          </a:xfrm>
          <a:prstGeom prst="rect">
            <a:avLst/>
          </a:prstGeom>
        </p:spPr>
        <p:txBody>
          <a:bodyPr lIns="0" tIns="0" rIns="0" bIns="0" rtlCol="0" anchor="t">
            <a:spAutoFit/>
          </a:bodyPr>
          <a:lstStyle/>
          <a:p>
            <a:pPr algn="l">
              <a:lnSpc>
                <a:spcPts val="4200"/>
              </a:lnSpc>
            </a:pPr>
            <a:r>
              <a:rPr lang="en-US" sz="3000" b="1">
                <a:solidFill>
                  <a:srgbClr val="F86307"/>
                </a:solidFill>
                <a:latin typeface="Montserrat Bold"/>
                <a:ea typeface="Montserrat Bold"/>
                <a:cs typeface="Montserrat Bold"/>
                <a:sym typeface="Montserrat Bold"/>
              </a:rPr>
              <a:t>Jatak</a:t>
            </a:r>
            <a:r>
              <a:rPr lang="en-US" sz="3000" b="1">
                <a:solidFill>
                  <a:srgbClr val="FFFFFF"/>
                </a:solidFill>
                <a:latin typeface="Montserrat Bold"/>
                <a:ea typeface="Montserrat Bold"/>
                <a:cs typeface="Montserrat Bold"/>
                <a:sym typeface="Montserrat Bold"/>
              </a:rPr>
              <a:t> </a:t>
            </a:r>
            <a:r>
              <a:rPr lang="en-US" sz="3000">
                <a:solidFill>
                  <a:srgbClr val="FFFFFF"/>
                </a:solidFill>
                <a:latin typeface="Montserrat"/>
                <a:ea typeface="Montserrat"/>
                <a:cs typeface="Montserrat"/>
                <a:sym typeface="Montserrat"/>
              </a:rPr>
              <a:t>til gode arbejdsdage </a:t>
            </a:r>
            <a:r>
              <a:rPr lang="en-US" sz="3000" b="1">
                <a:solidFill>
                  <a:srgbClr val="F86307"/>
                </a:solidFill>
                <a:latin typeface="Montserrat Bold"/>
                <a:ea typeface="Montserrat Bold"/>
                <a:cs typeface="Montserrat Bold"/>
                <a:sym typeface="Montserrat Bold"/>
              </a:rPr>
              <a:t>Jatak</a:t>
            </a:r>
            <a:r>
              <a:rPr lang="en-US" sz="3000" b="1">
                <a:solidFill>
                  <a:srgbClr val="FFFFFF"/>
                </a:solidFill>
                <a:latin typeface="Montserrat Bold"/>
                <a:ea typeface="Montserrat Bold"/>
                <a:cs typeface="Montserrat Bold"/>
                <a:sym typeface="Montserrat Bold"/>
              </a:rPr>
              <a:t> </a:t>
            </a:r>
            <a:r>
              <a:rPr lang="en-US" sz="3000">
                <a:solidFill>
                  <a:srgbClr val="FFFFFF"/>
                </a:solidFill>
                <a:latin typeface="Montserrat"/>
                <a:ea typeface="Montserrat"/>
                <a:cs typeface="Montserrat"/>
                <a:sym typeface="Montserrat"/>
              </a:rPr>
              <a:t>til brugbare værktøjer </a:t>
            </a:r>
            <a:r>
              <a:rPr lang="en-US" sz="3000" b="1">
                <a:solidFill>
                  <a:srgbClr val="F86307"/>
                </a:solidFill>
                <a:latin typeface="Montserrat Bold"/>
                <a:ea typeface="Montserrat Bold"/>
                <a:cs typeface="Montserrat Bold"/>
                <a:sym typeface="Montserrat Bold"/>
              </a:rPr>
              <a:t>Jatak</a:t>
            </a:r>
            <a:r>
              <a:rPr lang="en-US" sz="3000">
                <a:solidFill>
                  <a:srgbClr val="FFFFFF"/>
                </a:solidFill>
                <a:latin typeface="Montserrat"/>
                <a:ea typeface="Montserrat"/>
                <a:cs typeface="Montserrat"/>
                <a:sym typeface="Montserrat"/>
              </a:rPr>
              <a:t> til dig, der gør en forskel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73716" y="1558928"/>
            <a:ext cx="3190875" cy="1038225"/>
            <a:chOff x="0" y="0"/>
            <a:chExt cx="4254500" cy="1384300"/>
          </a:xfrm>
        </p:grpSpPr>
        <p:sp>
          <p:nvSpPr>
            <p:cNvPr id="3" name="Freeform 3"/>
            <p:cNvSpPr/>
            <p:nvPr/>
          </p:nvSpPr>
          <p:spPr>
            <a:xfrm>
              <a:off x="0" y="0"/>
              <a:ext cx="4254500" cy="1384300"/>
            </a:xfrm>
            <a:custGeom>
              <a:avLst/>
              <a:gdLst/>
              <a:ahLst/>
              <a:cxnLst/>
              <a:rect l="l" t="t" r="r" b="b"/>
              <a:pathLst>
                <a:path w="4254500" h="1384300">
                  <a:moveTo>
                    <a:pt x="0" y="0"/>
                  </a:moveTo>
                  <a:lnTo>
                    <a:pt x="4254500" y="0"/>
                  </a:lnTo>
                  <a:lnTo>
                    <a:pt x="4254500" y="1384300"/>
                  </a:lnTo>
                  <a:lnTo>
                    <a:pt x="0" y="1384300"/>
                  </a:lnTo>
                  <a:lnTo>
                    <a:pt x="0" y="0"/>
                  </a:lnTo>
                  <a:close/>
                </a:path>
              </a:pathLst>
            </a:custGeom>
            <a:blipFill>
              <a:blip r:embed="rId2"/>
              <a:stretch>
                <a:fillRect/>
              </a:stretch>
            </a:blipFill>
          </p:spPr>
          <p:txBody>
            <a:bodyPr/>
            <a:lstStyle/>
            <a:p>
              <a:endParaRPr lang="da-DK"/>
            </a:p>
          </p:txBody>
        </p:sp>
      </p:grpSp>
      <p:grpSp>
        <p:nvGrpSpPr>
          <p:cNvPr id="4" name="Group 4"/>
          <p:cNvGrpSpPr/>
          <p:nvPr/>
        </p:nvGrpSpPr>
        <p:grpSpPr>
          <a:xfrm rot="-5400000">
            <a:off x="11330559" y="3391062"/>
            <a:ext cx="9496425" cy="3505200"/>
            <a:chOff x="0" y="0"/>
            <a:chExt cx="12661900" cy="4673600"/>
          </a:xfrm>
        </p:grpSpPr>
        <p:sp>
          <p:nvSpPr>
            <p:cNvPr id="5" name="Freeform 5"/>
            <p:cNvSpPr/>
            <p:nvPr/>
          </p:nvSpPr>
          <p:spPr>
            <a:xfrm>
              <a:off x="0" y="0"/>
              <a:ext cx="12661900" cy="4673600"/>
            </a:xfrm>
            <a:custGeom>
              <a:avLst/>
              <a:gdLst/>
              <a:ahLst/>
              <a:cxnLst/>
              <a:rect l="l" t="t" r="r" b="b"/>
              <a:pathLst>
                <a:path w="12661900" h="4673600">
                  <a:moveTo>
                    <a:pt x="0" y="0"/>
                  </a:moveTo>
                  <a:lnTo>
                    <a:pt x="12661900" y="0"/>
                  </a:lnTo>
                  <a:lnTo>
                    <a:pt x="12661900" y="4673600"/>
                  </a:lnTo>
                  <a:lnTo>
                    <a:pt x="0" y="4673600"/>
                  </a:lnTo>
                  <a:lnTo>
                    <a:pt x="0" y="0"/>
                  </a:lnTo>
                  <a:close/>
                </a:path>
              </a:pathLst>
            </a:custGeom>
            <a:blipFill>
              <a:blip r:embed="rId3"/>
              <a:stretch>
                <a:fillRect/>
              </a:stretch>
            </a:blipFill>
          </p:spPr>
          <p:txBody>
            <a:bodyPr/>
            <a:lstStyle/>
            <a:p>
              <a:endParaRPr lang="da-DK"/>
            </a:p>
          </p:txBody>
        </p:sp>
      </p:grpSp>
      <p:sp>
        <p:nvSpPr>
          <p:cNvPr id="6" name="TextBox 6"/>
          <p:cNvSpPr txBox="1"/>
          <p:nvPr/>
        </p:nvSpPr>
        <p:spPr>
          <a:xfrm>
            <a:off x="838200" y="963920"/>
            <a:ext cx="2320052" cy="602113"/>
          </a:xfrm>
          <a:prstGeom prst="rect">
            <a:avLst/>
          </a:prstGeom>
        </p:spPr>
        <p:txBody>
          <a:bodyPr lIns="0" tIns="0" rIns="0" bIns="0" rtlCol="0" anchor="t">
            <a:spAutoFit/>
          </a:bodyPr>
          <a:lstStyle/>
          <a:p>
            <a:pPr algn="l">
              <a:lnSpc>
                <a:spcPts val="4899"/>
              </a:lnSpc>
            </a:pPr>
            <a:r>
              <a:rPr lang="en-US" sz="3499" b="1">
                <a:solidFill>
                  <a:srgbClr val="000000"/>
                </a:solidFill>
                <a:latin typeface="Montserrat Bold"/>
                <a:ea typeface="Montserrat Bold"/>
                <a:cs typeface="Montserrat Bold"/>
                <a:sym typeface="Montserrat Bold"/>
              </a:rPr>
              <a:t>HVAD ER </a:t>
            </a:r>
          </a:p>
        </p:txBody>
      </p:sp>
      <p:sp>
        <p:nvSpPr>
          <p:cNvPr id="7" name="TextBox 7"/>
          <p:cNvSpPr txBox="1"/>
          <p:nvPr/>
        </p:nvSpPr>
        <p:spPr>
          <a:xfrm>
            <a:off x="1028700" y="2843336"/>
            <a:ext cx="9735588" cy="685536"/>
          </a:xfrm>
          <a:prstGeom prst="rect">
            <a:avLst/>
          </a:prstGeom>
        </p:spPr>
        <p:txBody>
          <a:bodyPr lIns="0" tIns="0" rIns="0" bIns="0" rtlCol="0" anchor="t">
            <a:spAutoFit/>
          </a:bodyPr>
          <a:lstStyle/>
          <a:p>
            <a:pPr algn="l">
              <a:lnSpc>
                <a:spcPts val="2775"/>
              </a:lnSpc>
            </a:pPr>
            <a:r>
              <a:rPr lang="en-US" sz="1999">
                <a:solidFill>
                  <a:srgbClr val="F86307"/>
                </a:solidFill>
                <a:latin typeface="Montserrat"/>
                <a:ea typeface="Montserrat"/>
                <a:cs typeface="Montserrat"/>
                <a:sym typeface="Montserrat"/>
              </a:rPr>
              <a:t>Jatak-prisen</a:t>
            </a:r>
            <a:r>
              <a:rPr lang="en-US" sz="1999">
                <a:solidFill>
                  <a:srgbClr val="000000"/>
                </a:solidFill>
                <a:latin typeface="Montserrat"/>
                <a:ea typeface="Montserrat"/>
                <a:cs typeface="Montserrat"/>
                <a:sym typeface="Montserrat"/>
              </a:rPr>
              <a:t> fejrer for første gang i 2026 dem, der skaber gode arbejdsdage  i restaurationsbranchen. </a:t>
            </a:r>
          </a:p>
        </p:txBody>
      </p:sp>
      <p:sp>
        <p:nvSpPr>
          <p:cNvPr id="8" name="TextBox 8"/>
          <p:cNvSpPr txBox="1"/>
          <p:nvPr/>
        </p:nvSpPr>
        <p:spPr>
          <a:xfrm>
            <a:off x="1028700" y="3776522"/>
            <a:ext cx="11815353" cy="4858269"/>
          </a:xfrm>
          <a:prstGeom prst="rect">
            <a:avLst/>
          </a:prstGeom>
        </p:spPr>
        <p:txBody>
          <a:bodyPr lIns="0" tIns="0" rIns="0" bIns="0" rtlCol="0" anchor="t">
            <a:spAutoFit/>
          </a:bodyPr>
          <a:lstStyle/>
          <a:p>
            <a:pPr algn="l">
              <a:lnSpc>
                <a:spcPts val="2775"/>
              </a:lnSpc>
            </a:pPr>
            <a:r>
              <a:rPr lang="en-US" sz="1999" spc="29">
                <a:solidFill>
                  <a:srgbClr val="000000"/>
                </a:solidFill>
                <a:latin typeface="Montserrat"/>
                <a:ea typeface="Montserrat"/>
                <a:cs typeface="Montserrat"/>
                <a:sym typeface="Montserrat"/>
              </a:rPr>
              <a:t>Ideen er enkel: Vi vil hylde dem, der gør det godt. Dem, der skaber ro midt i travlheden og får kollegerne til at glæde sig til at møde ind hver dag.</a:t>
            </a:r>
          </a:p>
          <a:p>
            <a:pPr algn="l">
              <a:lnSpc>
                <a:spcPts val="2775"/>
              </a:lnSpc>
            </a:pPr>
            <a:endParaRPr lang="en-US" sz="1999" spc="29">
              <a:solidFill>
                <a:srgbClr val="000000"/>
              </a:solidFill>
              <a:latin typeface="Montserrat"/>
              <a:ea typeface="Montserrat"/>
              <a:cs typeface="Montserrat"/>
              <a:sym typeface="Montserrat"/>
            </a:endParaRPr>
          </a:p>
          <a:p>
            <a:pPr algn="l">
              <a:lnSpc>
                <a:spcPts val="2775"/>
              </a:lnSpc>
            </a:pPr>
            <a:r>
              <a:rPr lang="en-US" sz="1999" spc="29">
                <a:solidFill>
                  <a:srgbClr val="F86307"/>
                </a:solidFill>
                <a:latin typeface="Montserrat"/>
                <a:ea typeface="Montserrat"/>
                <a:cs typeface="Montserrat"/>
                <a:sym typeface="Montserrat"/>
              </a:rPr>
              <a:t>Jatak-prisen</a:t>
            </a:r>
            <a:r>
              <a:rPr lang="en-US" sz="1999" spc="29">
                <a:solidFill>
                  <a:srgbClr val="000000"/>
                </a:solidFill>
                <a:latin typeface="Montserrat"/>
                <a:ea typeface="Montserrat"/>
                <a:cs typeface="Montserrat"/>
                <a:sym typeface="Montserrat"/>
              </a:rPr>
              <a:t> hylder alle dem, der går ind ad dørene på restauranterne dag</a:t>
            </a:r>
          </a:p>
          <a:p>
            <a:pPr algn="l">
              <a:lnSpc>
                <a:spcPts val="2775"/>
              </a:lnSpc>
            </a:pPr>
            <a:r>
              <a:rPr lang="en-US" sz="1999" spc="29">
                <a:solidFill>
                  <a:srgbClr val="000000"/>
                </a:solidFill>
                <a:latin typeface="Montserrat"/>
                <a:ea typeface="Montserrat"/>
                <a:cs typeface="Montserrat"/>
                <a:sym typeface="Montserrat"/>
              </a:rPr>
              <a:t>efter dag. Kokkene, tjenerne, opvaskerne, lederne, dem, der fylder op og laver vagtplaner </a:t>
            </a:r>
          </a:p>
          <a:p>
            <a:pPr algn="l">
              <a:lnSpc>
                <a:spcPts val="2775"/>
              </a:lnSpc>
            </a:pPr>
            <a:r>
              <a:rPr lang="en-US" sz="1999" spc="29">
                <a:solidFill>
                  <a:srgbClr val="000000"/>
                </a:solidFill>
                <a:latin typeface="Montserrat"/>
                <a:ea typeface="Montserrat"/>
                <a:cs typeface="Montserrat"/>
                <a:sym typeface="Montserrat"/>
              </a:rPr>
              <a:t>Prisen handler om de små og store ting, der gør hverdagen lettere; de smarte metoder, de gode tilgange, de kreative løsninger og de kommunikationsværktøjer, der får dagen til at glide. Men mest af alt handler det om at fejre mennesker, der gør en forskel.</a:t>
            </a:r>
          </a:p>
          <a:p>
            <a:pPr algn="l">
              <a:lnSpc>
                <a:spcPts val="2775"/>
              </a:lnSpc>
            </a:pPr>
            <a:endParaRPr lang="en-US" sz="1999" spc="29">
              <a:solidFill>
                <a:srgbClr val="000000"/>
              </a:solidFill>
              <a:latin typeface="Montserrat"/>
              <a:ea typeface="Montserrat"/>
              <a:cs typeface="Montserrat"/>
              <a:sym typeface="Montserrat"/>
            </a:endParaRPr>
          </a:p>
          <a:p>
            <a:pPr algn="l">
              <a:lnSpc>
                <a:spcPts val="2775"/>
              </a:lnSpc>
            </a:pPr>
            <a:r>
              <a:rPr lang="en-US" sz="1999" spc="29">
                <a:solidFill>
                  <a:srgbClr val="000000"/>
                </a:solidFill>
                <a:latin typeface="Montserrat"/>
                <a:ea typeface="Montserrat"/>
                <a:cs typeface="Montserrat"/>
                <a:sym typeface="Montserrat"/>
              </a:rPr>
              <a:t>Vores håb med </a:t>
            </a:r>
            <a:r>
              <a:rPr lang="en-US" sz="1999" spc="29">
                <a:solidFill>
                  <a:srgbClr val="F86307"/>
                </a:solidFill>
                <a:latin typeface="Montserrat"/>
                <a:ea typeface="Montserrat"/>
                <a:cs typeface="Montserrat"/>
                <a:sym typeface="Montserrat"/>
              </a:rPr>
              <a:t>Jatak-prisen</a:t>
            </a:r>
            <a:r>
              <a:rPr lang="en-US" sz="1999" spc="29">
                <a:solidFill>
                  <a:srgbClr val="000000"/>
                </a:solidFill>
                <a:latin typeface="Montserrat"/>
                <a:ea typeface="Montserrat"/>
                <a:cs typeface="Montserrat"/>
                <a:sym typeface="Montserrat"/>
              </a:rPr>
              <a:t> sætte fokus på det, der virker, og inspirere andre til at skabe flere gode arbejdsdage.</a:t>
            </a:r>
          </a:p>
          <a:p>
            <a:pPr algn="l">
              <a:lnSpc>
                <a:spcPts val="2775"/>
              </a:lnSpc>
            </a:pPr>
            <a:endParaRPr lang="en-US" sz="1999" spc="29">
              <a:solidFill>
                <a:srgbClr val="000000"/>
              </a:solidFill>
              <a:latin typeface="Montserrat"/>
              <a:ea typeface="Montserrat"/>
              <a:cs typeface="Montserrat"/>
              <a:sym typeface="Montserrat"/>
            </a:endParaRPr>
          </a:p>
          <a:p>
            <a:pPr algn="l">
              <a:lnSpc>
                <a:spcPts val="2775"/>
              </a:lnSpc>
            </a:pPr>
            <a:endParaRPr lang="en-US" sz="1999" spc="29">
              <a:solidFill>
                <a:srgbClr val="000000"/>
              </a:solidFill>
              <a:latin typeface="Montserrat"/>
              <a:ea typeface="Montserrat"/>
              <a:cs typeface="Montserrat"/>
              <a:sym typeface="Montserrat"/>
            </a:endParaRPr>
          </a:p>
          <a:p>
            <a:pPr algn="l">
              <a:lnSpc>
                <a:spcPts val="1999"/>
              </a:lnSpc>
            </a:pPr>
            <a:endParaRPr lang="en-US" sz="1999" spc="29">
              <a:solidFill>
                <a:srgbClr val="000000"/>
              </a:solidFill>
              <a:latin typeface="Montserrat"/>
              <a:ea typeface="Montserrat"/>
              <a:cs typeface="Montserrat"/>
              <a:sym typeface="Montserrat"/>
            </a:endParaRPr>
          </a:p>
        </p:txBody>
      </p:sp>
      <p:sp>
        <p:nvSpPr>
          <p:cNvPr id="9" name="TextBox 9"/>
          <p:cNvSpPr txBox="1"/>
          <p:nvPr/>
        </p:nvSpPr>
        <p:spPr>
          <a:xfrm>
            <a:off x="9117063" y="5114068"/>
            <a:ext cx="54912" cy="201158"/>
          </a:xfrm>
          <a:prstGeom prst="rect">
            <a:avLst/>
          </a:prstGeom>
        </p:spPr>
        <p:txBody>
          <a:bodyPr lIns="0" tIns="0" rIns="0" bIns="0" rtlCol="0" anchor="t">
            <a:spAutoFit/>
          </a:bodyPr>
          <a:lstStyle/>
          <a:p>
            <a:pPr algn="l">
              <a:lnSpc>
                <a:spcPts val="1359"/>
              </a:lnSpc>
            </a:pPr>
            <a:r>
              <a:rPr lang="en-US" sz="1999">
                <a:solidFill>
                  <a:srgbClr val="000000"/>
                </a:solidFill>
                <a:latin typeface="Montserrat"/>
                <a:ea typeface="Montserrat"/>
                <a:cs typeface="Montserrat"/>
                <a:sym typeface="Montserrat"/>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62209" y="0"/>
            <a:ext cx="7525791" cy="10287000"/>
            <a:chOff x="0" y="0"/>
            <a:chExt cx="10034389" cy="13716000"/>
          </a:xfrm>
        </p:grpSpPr>
        <p:sp>
          <p:nvSpPr>
            <p:cNvPr id="3" name="Freeform 3"/>
            <p:cNvSpPr/>
            <p:nvPr/>
          </p:nvSpPr>
          <p:spPr>
            <a:xfrm>
              <a:off x="0" y="0"/>
              <a:ext cx="10034414" cy="13716000"/>
            </a:xfrm>
            <a:custGeom>
              <a:avLst/>
              <a:gdLst/>
              <a:ahLst/>
              <a:cxnLst/>
              <a:rect l="l" t="t" r="r" b="b"/>
              <a:pathLst>
                <a:path w="10034414" h="13716000">
                  <a:moveTo>
                    <a:pt x="0" y="0"/>
                  </a:moveTo>
                  <a:lnTo>
                    <a:pt x="10034414" y="0"/>
                  </a:lnTo>
                  <a:lnTo>
                    <a:pt x="10034414" y="13716000"/>
                  </a:lnTo>
                  <a:lnTo>
                    <a:pt x="0" y="13716000"/>
                  </a:lnTo>
                  <a:lnTo>
                    <a:pt x="0" y="0"/>
                  </a:lnTo>
                  <a:close/>
                </a:path>
              </a:pathLst>
            </a:custGeom>
            <a:blipFill>
              <a:blip r:embed="rId2"/>
              <a:stretch>
                <a:fillRect l="-66979" t="-538" r="-84120" b="-21929"/>
              </a:stretch>
            </a:blipFill>
          </p:spPr>
          <p:txBody>
            <a:bodyPr/>
            <a:lstStyle/>
            <a:p>
              <a:endParaRPr lang="da-DK"/>
            </a:p>
          </p:txBody>
        </p:sp>
      </p:grpSp>
      <p:sp>
        <p:nvSpPr>
          <p:cNvPr id="7" name="TextBox 7"/>
          <p:cNvSpPr txBox="1"/>
          <p:nvPr/>
        </p:nvSpPr>
        <p:spPr>
          <a:xfrm>
            <a:off x="1028700" y="962025"/>
            <a:ext cx="8115300" cy="596913"/>
          </a:xfrm>
          <a:prstGeom prst="rect">
            <a:avLst/>
          </a:prstGeom>
        </p:spPr>
        <p:txBody>
          <a:bodyPr lIns="0" tIns="0" rIns="0" bIns="0" rtlCol="0" anchor="t">
            <a:spAutoFit/>
          </a:bodyPr>
          <a:lstStyle/>
          <a:p>
            <a:pPr algn="l">
              <a:lnSpc>
                <a:spcPts val="4899"/>
              </a:lnSpc>
            </a:pPr>
            <a:r>
              <a:rPr lang="en-US" sz="3499" b="1">
                <a:solidFill>
                  <a:srgbClr val="F86307"/>
                </a:solidFill>
                <a:latin typeface="Montserrat Bold"/>
                <a:ea typeface="Montserrat Bold"/>
                <a:cs typeface="Montserrat Bold"/>
                <a:sym typeface="Montserrat Bold"/>
              </a:rPr>
              <a:t>HVORDAN NOMINERER MAN?</a:t>
            </a:r>
          </a:p>
        </p:txBody>
      </p:sp>
      <p:sp>
        <p:nvSpPr>
          <p:cNvPr id="12" name="Proces 11">
            <a:extLst>
              <a:ext uri="{FF2B5EF4-FFF2-40B4-BE49-F238E27FC236}">
                <a16:creationId xmlns:a16="http://schemas.microsoft.com/office/drawing/2014/main" id="{F49047F6-97A6-1149-67A8-24FC2DEFFCA3}"/>
              </a:ext>
            </a:extLst>
          </p:cNvPr>
          <p:cNvSpPr/>
          <p:nvPr/>
        </p:nvSpPr>
        <p:spPr>
          <a:xfrm>
            <a:off x="0" y="3619500"/>
            <a:ext cx="10762209" cy="3505200"/>
          </a:xfrm>
          <a:prstGeom prst="flowChartProcess">
            <a:avLst/>
          </a:prstGeom>
          <a:solidFill>
            <a:srgbClr val="F8630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Box 8"/>
          <p:cNvSpPr txBox="1"/>
          <p:nvPr/>
        </p:nvSpPr>
        <p:spPr>
          <a:xfrm>
            <a:off x="1028700" y="3901116"/>
            <a:ext cx="8648700" cy="2846164"/>
          </a:xfrm>
          <a:prstGeom prst="rect">
            <a:avLst/>
          </a:prstGeom>
        </p:spPr>
        <p:txBody>
          <a:bodyPr wrap="square" lIns="0" tIns="0" rIns="0" bIns="0" rtlCol="0" anchor="t">
            <a:spAutoFit/>
          </a:bodyPr>
          <a:lstStyle/>
          <a:p>
            <a:pPr algn="l">
              <a:lnSpc>
                <a:spcPts val="2760"/>
              </a:lnSpc>
            </a:pPr>
            <a:r>
              <a:rPr lang="en-US" sz="2000" spc="2" dirty="0" err="1">
                <a:solidFill>
                  <a:schemeClr val="bg1"/>
                </a:solidFill>
                <a:latin typeface="Montserrat" pitchFamily="2" charset="77"/>
                <a:ea typeface="Montserrat"/>
                <a:cs typeface="Montserrat"/>
                <a:sym typeface="Montserrat"/>
              </a:rPr>
              <a:t>Så</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skriv</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en</a:t>
            </a:r>
            <a:r>
              <a:rPr lang="en-US" sz="2000" spc="2" dirty="0">
                <a:solidFill>
                  <a:schemeClr val="bg1"/>
                </a:solidFill>
                <a:latin typeface="Montserrat" pitchFamily="2" charset="77"/>
                <a:ea typeface="Montserrat"/>
                <a:cs typeface="Montserrat"/>
                <a:sym typeface="Montserrat"/>
              </a:rPr>
              <a:t> mail </a:t>
            </a:r>
            <a:r>
              <a:rPr lang="en-US" sz="2000" spc="2" dirty="0" err="1">
                <a:solidFill>
                  <a:schemeClr val="bg1"/>
                </a:solidFill>
                <a:latin typeface="Montserrat" pitchFamily="2" charset="77"/>
                <a:ea typeface="Montserrat"/>
                <a:cs typeface="Montserrat"/>
                <a:sym typeface="Montserrat"/>
              </a:rPr>
              <a:t>til</a:t>
            </a:r>
            <a:r>
              <a:rPr lang="en-US" sz="2000" spc="2" dirty="0">
                <a:solidFill>
                  <a:schemeClr val="bg1"/>
                </a:solidFill>
                <a:latin typeface="Montserrat" pitchFamily="2" charset="77"/>
                <a:ea typeface="Montserrat"/>
                <a:cs typeface="Montserrat"/>
                <a:sym typeface="Montserrat"/>
              </a:rPr>
              <a:t> </a:t>
            </a:r>
            <a:r>
              <a:rPr lang="en-US" sz="2000" b="1" u="sng" spc="2" dirty="0" err="1">
                <a:solidFill>
                  <a:schemeClr val="bg1"/>
                </a:solidFill>
                <a:latin typeface="Montserrat" pitchFamily="2" charset="77"/>
                <a:ea typeface="Montserrat Bold"/>
                <a:cs typeface="Montserrat Bold"/>
                <a:sym typeface="Montserrat Bold"/>
              </a:rPr>
              <a:t>agnete@thefoodproject.dk</a:t>
            </a:r>
            <a:endParaRPr lang="en-US" sz="2000" b="1" u="sng" spc="2" dirty="0">
              <a:solidFill>
                <a:schemeClr val="bg1"/>
              </a:solidFill>
              <a:latin typeface="Montserrat" pitchFamily="2" charset="77"/>
              <a:ea typeface="Montserrat Bold"/>
              <a:cs typeface="Montserrat Bold"/>
              <a:sym typeface="Montserrat Bold"/>
            </a:endParaRPr>
          </a:p>
          <a:p>
            <a:pPr algn="l">
              <a:lnSpc>
                <a:spcPts val="2760"/>
              </a:lnSpc>
            </a:pPr>
            <a:endParaRPr lang="en-US" sz="2000" b="1" u="sng" spc="2" dirty="0">
              <a:solidFill>
                <a:schemeClr val="bg1"/>
              </a:solidFill>
              <a:latin typeface="Montserrat" pitchFamily="2" charset="77"/>
              <a:ea typeface="Montserrat Bold"/>
              <a:cs typeface="Montserrat Bold"/>
              <a:sym typeface="Montserrat Bold"/>
            </a:endParaRPr>
          </a:p>
          <a:p>
            <a:pPr algn="l">
              <a:lnSpc>
                <a:spcPts val="2760"/>
              </a:lnSpc>
            </a:pPr>
            <a:r>
              <a:rPr lang="en-US" sz="2000" spc="2" dirty="0">
                <a:solidFill>
                  <a:schemeClr val="bg1"/>
                </a:solidFill>
                <a:latin typeface="Montserrat" pitchFamily="2" charset="77"/>
                <a:ea typeface="Montserrat"/>
                <a:cs typeface="Montserrat"/>
                <a:sym typeface="Montserrat"/>
              </a:rPr>
              <a:t>I </a:t>
            </a:r>
            <a:r>
              <a:rPr lang="en-US" sz="2000" spc="2" dirty="0" err="1">
                <a:solidFill>
                  <a:schemeClr val="bg1"/>
                </a:solidFill>
                <a:latin typeface="Montserrat" pitchFamily="2" charset="77"/>
                <a:ea typeface="Montserrat"/>
                <a:cs typeface="Montserrat"/>
                <a:sym typeface="Montserrat"/>
              </a:rPr>
              <a:t>mailen</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skal</a:t>
            </a:r>
            <a:r>
              <a:rPr lang="en-US" sz="2000" spc="2" dirty="0">
                <a:solidFill>
                  <a:schemeClr val="bg1"/>
                </a:solidFill>
                <a:latin typeface="Montserrat" pitchFamily="2" charset="77"/>
                <a:ea typeface="Montserrat"/>
                <a:cs typeface="Montserrat"/>
                <a:sym typeface="Montserrat"/>
              </a:rPr>
              <a:t> du:</a:t>
            </a:r>
          </a:p>
          <a:p>
            <a:pPr marL="431801" lvl="1" indent="-215900" algn="l">
              <a:lnSpc>
                <a:spcPts val="2760"/>
              </a:lnSpc>
              <a:buFont typeface="Arial"/>
              <a:buChar char="•"/>
            </a:pPr>
            <a:r>
              <a:rPr lang="en-US" sz="2000" spc="2" dirty="0" err="1">
                <a:solidFill>
                  <a:schemeClr val="bg1"/>
                </a:solidFill>
                <a:latin typeface="Montserrat" pitchFamily="2" charset="77"/>
                <a:ea typeface="Montserrat"/>
                <a:cs typeface="Montserrat"/>
                <a:sym typeface="Montserrat"/>
              </a:rPr>
              <a:t>Skrive</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navnet</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på</a:t>
            </a:r>
            <a:r>
              <a:rPr lang="en-US" sz="2000" spc="2" dirty="0">
                <a:solidFill>
                  <a:schemeClr val="bg1"/>
                </a:solidFill>
                <a:latin typeface="Montserrat" pitchFamily="2" charset="77"/>
                <a:ea typeface="Montserrat"/>
                <a:cs typeface="Montserrat"/>
                <a:sym typeface="Montserrat"/>
              </a:rPr>
              <a:t> den person </a:t>
            </a:r>
            <a:r>
              <a:rPr lang="en-US" sz="2000" spc="2" dirty="0" err="1">
                <a:solidFill>
                  <a:schemeClr val="bg1"/>
                </a:solidFill>
                <a:latin typeface="Montserrat" pitchFamily="2" charset="77"/>
                <a:ea typeface="Montserrat"/>
                <a:cs typeface="Montserrat"/>
                <a:sym typeface="Montserrat"/>
              </a:rPr>
              <a:t>eller</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arbejdsplads</a:t>
            </a:r>
            <a:r>
              <a:rPr lang="en-US" sz="2000" spc="2" dirty="0">
                <a:solidFill>
                  <a:schemeClr val="bg1"/>
                </a:solidFill>
                <a:latin typeface="Montserrat" pitchFamily="2" charset="77"/>
                <a:ea typeface="Montserrat"/>
                <a:cs typeface="Montserrat"/>
                <a:sym typeface="Montserrat"/>
              </a:rPr>
              <a:t>, du </a:t>
            </a:r>
            <a:r>
              <a:rPr lang="en-US" sz="2000" spc="2" dirty="0" err="1">
                <a:solidFill>
                  <a:schemeClr val="bg1"/>
                </a:solidFill>
                <a:latin typeface="Montserrat" pitchFamily="2" charset="77"/>
                <a:ea typeface="Montserrat"/>
                <a:cs typeface="Montserrat"/>
                <a:sym typeface="Montserrat"/>
              </a:rPr>
              <a:t>vil</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nominere</a:t>
            </a:r>
            <a:endParaRPr lang="en-US" sz="2000" spc="2" dirty="0">
              <a:solidFill>
                <a:schemeClr val="bg1"/>
              </a:solidFill>
              <a:latin typeface="Montserrat" pitchFamily="2" charset="77"/>
              <a:ea typeface="Montserrat"/>
              <a:cs typeface="Montserrat"/>
              <a:sym typeface="Montserrat"/>
            </a:endParaRPr>
          </a:p>
          <a:p>
            <a:pPr marL="431801" lvl="1" indent="-215900" algn="l">
              <a:lnSpc>
                <a:spcPts val="2760"/>
              </a:lnSpc>
              <a:buFont typeface="Arial"/>
              <a:buChar char="•"/>
            </a:pPr>
            <a:r>
              <a:rPr lang="en-US" sz="2000" spc="2" dirty="0" err="1">
                <a:solidFill>
                  <a:schemeClr val="bg1"/>
                </a:solidFill>
                <a:latin typeface="Montserrat" pitchFamily="2" charset="77"/>
                <a:ea typeface="Montserrat"/>
                <a:cs typeface="Montserrat"/>
                <a:sym typeface="Montserrat"/>
              </a:rPr>
              <a:t>Vælge</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kategori</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fx</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Årets</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Konfliktmaestro</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Årets</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Maskinist</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Årets</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Holdånd</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eller</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en</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af</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hæderspriserne</a:t>
            </a:r>
            <a:r>
              <a:rPr lang="en-US" sz="2000" spc="2" dirty="0">
                <a:solidFill>
                  <a:schemeClr val="bg1"/>
                </a:solidFill>
                <a:latin typeface="Montserrat" pitchFamily="2" charset="77"/>
                <a:ea typeface="Montserrat"/>
                <a:cs typeface="Montserrat"/>
                <a:sym typeface="Montserrat"/>
              </a:rPr>
              <a:t>) </a:t>
            </a:r>
          </a:p>
          <a:p>
            <a:pPr marL="431801" lvl="1" indent="-215900" algn="l">
              <a:lnSpc>
                <a:spcPts val="2760"/>
              </a:lnSpc>
              <a:buFont typeface="Arial"/>
              <a:buChar char="•"/>
            </a:pPr>
            <a:r>
              <a:rPr lang="en-US" sz="2000" spc="2" dirty="0" err="1">
                <a:solidFill>
                  <a:schemeClr val="bg1"/>
                </a:solidFill>
                <a:latin typeface="Montserrat" pitchFamily="2" charset="77"/>
                <a:ea typeface="Montserrat"/>
                <a:cs typeface="Montserrat"/>
                <a:sym typeface="Montserrat"/>
              </a:rPr>
              <a:t>Skrive</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en</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kort</a:t>
            </a:r>
            <a:r>
              <a:rPr lang="en-US" sz="2000" spc="2" dirty="0">
                <a:solidFill>
                  <a:schemeClr val="bg1"/>
                </a:solidFill>
                <a:latin typeface="Montserrat" pitchFamily="2" charset="77"/>
                <a:ea typeface="Montserrat"/>
                <a:cs typeface="Montserrat"/>
                <a:sym typeface="Montserrat"/>
              </a:rPr>
              <a:t> </a:t>
            </a:r>
            <a:r>
              <a:rPr lang="en-US" sz="2000" spc="2" dirty="0" err="1">
                <a:solidFill>
                  <a:schemeClr val="bg1"/>
                </a:solidFill>
                <a:latin typeface="Montserrat" pitchFamily="2" charset="77"/>
                <a:ea typeface="Montserrat"/>
                <a:cs typeface="Montserrat"/>
                <a:sym typeface="Montserrat"/>
              </a:rPr>
              <a:t>begrundelse</a:t>
            </a:r>
            <a:r>
              <a:rPr lang="en-US" sz="2000" spc="2" dirty="0">
                <a:solidFill>
                  <a:schemeClr val="bg1"/>
                </a:solidFill>
                <a:latin typeface="Montserrat" pitchFamily="2" charset="77"/>
                <a:ea typeface="Montserrat"/>
                <a:cs typeface="Montserrat"/>
                <a:sym typeface="Montserrat"/>
              </a:rPr>
              <a:t> (3–10 </a:t>
            </a:r>
            <a:r>
              <a:rPr lang="en-US" sz="2000" spc="2" dirty="0" err="1">
                <a:solidFill>
                  <a:schemeClr val="bg1"/>
                </a:solidFill>
                <a:latin typeface="Montserrat" pitchFamily="2" charset="77"/>
                <a:ea typeface="Montserrat"/>
                <a:cs typeface="Montserrat"/>
                <a:sym typeface="Montserrat"/>
              </a:rPr>
              <a:t>linjer</a:t>
            </a:r>
            <a:r>
              <a:rPr lang="en-US" sz="2000" spc="2" dirty="0">
                <a:solidFill>
                  <a:schemeClr val="bg1"/>
                </a:solidFill>
                <a:latin typeface="Montserrat" pitchFamily="2" charset="77"/>
                <a:ea typeface="Montserrat"/>
                <a:cs typeface="Montserrat"/>
                <a:sym typeface="Montserrat"/>
              </a:rPr>
              <a:t>) om, </a:t>
            </a:r>
            <a:r>
              <a:rPr lang="en-US" sz="2000" spc="2" dirty="0" err="1">
                <a:solidFill>
                  <a:schemeClr val="bg1"/>
                </a:solidFill>
                <a:latin typeface="Montserrat" pitchFamily="2" charset="77"/>
                <a:ea typeface="Montserrat"/>
                <a:cs typeface="Montserrat"/>
                <a:sym typeface="Montserrat"/>
              </a:rPr>
              <a:t>hvorfor</a:t>
            </a:r>
            <a:r>
              <a:rPr lang="en-US" sz="2000" spc="2" dirty="0">
                <a:solidFill>
                  <a:schemeClr val="bg1"/>
                </a:solidFill>
                <a:latin typeface="Montserrat" pitchFamily="2" charset="77"/>
                <a:ea typeface="Montserrat"/>
                <a:cs typeface="Montserrat"/>
                <a:sym typeface="Montserrat"/>
              </a:rPr>
              <a:t> de </a:t>
            </a:r>
            <a:r>
              <a:rPr lang="en-US" sz="2000" spc="2" dirty="0" err="1">
                <a:solidFill>
                  <a:schemeClr val="bg1"/>
                </a:solidFill>
                <a:latin typeface="Montserrat" pitchFamily="2" charset="77"/>
                <a:ea typeface="Montserrat"/>
                <a:cs typeface="Montserrat"/>
                <a:sym typeface="Montserrat"/>
              </a:rPr>
              <a:t>fortjener</a:t>
            </a:r>
            <a:r>
              <a:rPr lang="en-US" sz="2000" spc="2" dirty="0">
                <a:solidFill>
                  <a:schemeClr val="bg1"/>
                </a:solidFill>
                <a:latin typeface="Montserrat" pitchFamily="2" charset="77"/>
                <a:ea typeface="Montserrat"/>
                <a:cs typeface="Montserrat"/>
                <a:sym typeface="Montserrat"/>
              </a:rPr>
              <a:t> et </a:t>
            </a:r>
            <a:r>
              <a:rPr lang="en-US" sz="2000" b="1" spc="2" dirty="0">
                <a:solidFill>
                  <a:schemeClr val="bg1"/>
                </a:solidFill>
                <a:latin typeface="Montserrat" pitchFamily="2" charset="77"/>
                <a:ea typeface="Montserrat Bold"/>
                <a:cs typeface="Montserrat Bold"/>
                <a:sym typeface="Montserrat Bold"/>
              </a:rPr>
              <a:t>Jatak.</a:t>
            </a:r>
          </a:p>
        </p:txBody>
      </p:sp>
      <p:sp>
        <p:nvSpPr>
          <p:cNvPr id="9" name="TextBox 9"/>
          <p:cNvSpPr txBox="1"/>
          <p:nvPr/>
        </p:nvSpPr>
        <p:spPr>
          <a:xfrm>
            <a:off x="1028700" y="1746555"/>
            <a:ext cx="9172514" cy="1605324"/>
          </a:xfrm>
          <a:prstGeom prst="rect">
            <a:avLst/>
          </a:prstGeom>
        </p:spPr>
        <p:txBody>
          <a:bodyPr lIns="0" tIns="0" rIns="0" bIns="0" rtlCol="0" anchor="t">
            <a:spAutoFit/>
          </a:bodyPr>
          <a:lstStyle/>
          <a:p>
            <a:pPr algn="l">
              <a:lnSpc>
                <a:spcPts val="3262"/>
              </a:lnSpc>
              <a:spcBef>
                <a:spcPct val="0"/>
              </a:spcBef>
            </a:pPr>
            <a:r>
              <a:rPr lang="en-US" sz="2000" b="1" dirty="0">
                <a:solidFill>
                  <a:srgbClr val="000000"/>
                </a:solidFill>
                <a:latin typeface="Montserrat Bold"/>
                <a:ea typeface="Montserrat Bold"/>
                <a:cs typeface="Montserrat Bold"/>
                <a:sym typeface="Montserrat Bold"/>
              </a:rPr>
              <a:t>Alle</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kan</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nominere</a:t>
            </a:r>
            <a:r>
              <a:rPr lang="en-US" sz="2000" dirty="0">
                <a:solidFill>
                  <a:srgbClr val="000000"/>
                </a:solidFill>
                <a:latin typeface="Montserrat"/>
                <a:ea typeface="Montserrat"/>
                <a:cs typeface="Montserrat"/>
                <a:sym typeface="Montserrat"/>
              </a:rPr>
              <a:t>. Har du </a:t>
            </a:r>
            <a:r>
              <a:rPr lang="en-US" sz="2000" dirty="0" err="1">
                <a:solidFill>
                  <a:srgbClr val="000000"/>
                </a:solidFill>
                <a:latin typeface="Montserrat"/>
                <a:ea typeface="Montserrat"/>
                <a:cs typeface="Montserrat"/>
                <a:sym typeface="Montserrat"/>
              </a:rPr>
              <a:t>en</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kollega</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eller</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en</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leder</a:t>
            </a:r>
            <a:r>
              <a:rPr lang="en-US" sz="2000" dirty="0">
                <a:solidFill>
                  <a:srgbClr val="000000"/>
                </a:solidFill>
                <a:latin typeface="Montserrat"/>
                <a:ea typeface="Montserrat"/>
                <a:cs typeface="Montserrat"/>
                <a:sym typeface="Montserrat"/>
              </a:rPr>
              <a:t>, der </a:t>
            </a:r>
            <a:r>
              <a:rPr lang="en-US" sz="2000" dirty="0" err="1">
                <a:solidFill>
                  <a:srgbClr val="000000"/>
                </a:solidFill>
                <a:latin typeface="Montserrat"/>
                <a:ea typeface="Montserrat"/>
                <a:cs typeface="Montserrat"/>
                <a:sym typeface="Montserrat"/>
              </a:rPr>
              <a:t>altid</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sørger</a:t>
            </a:r>
            <a:r>
              <a:rPr lang="en-US" sz="2000" dirty="0">
                <a:solidFill>
                  <a:srgbClr val="000000"/>
                </a:solidFill>
                <a:latin typeface="Montserrat"/>
                <a:ea typeface="Montserrat"/>
                <a:cs typeface="Montserrat"/>
                <a:sym typeface="Montserrat"/>
              </a:rPr>
              <a:t> for, at </a:t>
            </a:r>
            <a:r>
              <a:rPr lang="en-US" sz="2000" dirty="0" err="1">
                <a:solidFill>
                  <a:srgbClr val="000000"/>
                </a:solidFill>
                <a:latin typeface="Montserrat"/>
                <a:ea typeface="Montserrat"/>
                <a:cs typeface="Montserrat"/>
                <a:sym typeface="Montserrat"/>
              </a:rPr>
              <a:t>tingene</a:t>
            </a:r>
            <a:r>
              <a:rPr lang="en-US" sz="2000" dirty="0">
                <a:solidFill>
                  <a:srgbClr val="000000"/>
                </a:solidFill>
                <a:latin typeface="Montserrat"/>
                <a:ea typeface="Montserrat"/>
                <a:cs typeface="Montserrat"/>
                <a:sym typeface="Montserrat"/>
              </a:rPr>
              <a:t> glider? En, der </a:t>
            </a:r>
            <a:r>
              <a:rPr lang="en-US" sz="2000" dirty="0" err="1">
                <a:solidFill>
                  <a:srgbClr val="000000"/>
                </a:solidFill>
                <a:latin typeface="Montserrat"/>
                <a:ea typeface="Montserrat"/>
                <a:cs typeface="Montserrat"/>
                <a:sym typeface="Montserrat"/>
              </a:rPr>
              <a:t>tager</a:t>
            </a:r>
            <a:r>
              <a:rPr lang="en-US" sz="2000" dirty="0">
                <a:solidFill>
                  <a:srgbClr val="000000"/>
                </a:solidFill>
                <a:latin typeface="Montserrat"/>
                <a:ea typeface="Montserrat"/>
                <a:cs typeface="Montserrat"/>
                <a:sym typeface="Montserrat"/>
              </a:rPr>
              <a:t> fat </a:t>
            </a:r>
            <a:r>
              <a:rPr lang="en-US" sz="2000" dirty="0" err="1">
                <a:solidFill>
                  <a:srgbClr val="000000"/>
                </a:solidFill>
                <a:latin typeface="Montserrat"/>
                <a:ea typeface="Montserrat"/>
                <a:cs typeface="Montserrat"/>
                <a:sym typeface="Montserrat"/>
              </a:rPr>
              <a:t>i</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problemer</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før</a:t>
            </a:r>
            <a:r>
              <a:rPr lang="en-US" sz="2000" dirty="0">
                <a:solidFill>
                  <a:srgbClr val="000000"/>
                </a:solidFill>
                <a:latin typeface="Montserrat"/>
                <a:ea typeface="Montserrat"/>
                <a:cs typeface="Montserrat"/>
                <a:sym typeface="Montserrat"/>
              </a:rPr>
              <a:t> de </a:t>
            </a:r>
            <a:r>
              <a:rPr lang="en-US" sz="2000" dirty="0" err="1">
                <a:solidFill>
                  <a:srgbClr val="000000"/>
                </a:solidFill>
                <a:latin typeface="Montserrat"/>
                <a:ea typeface="Montserrat"/>
                <a:cs typeface="Montserrat"/>
                <a:sym typeface="Montserrat"/>
              </a:rPr>
              <a:t>bliver</a:t>
            </a:r>
            <a:r>
              <a:rPr lang="en-US" sz="2000" dirty="0">
                <a:solidFill>
                  <a:srgbClr val="000000"/>
                </a:solidFill>
                <a:latin typeface="Montserrat"/>
                <a:ea typeface="Montserrat"/>
                <a:cs typeface="Montserrat"/>
                <a:sym typeface="Montserrat"/>
              </a:rPr>
              <a:t> store? En, der </a:t>
            </a:r>
            <a:r>
              <a:rPr lang="en-US" sz="2000" dirty="0" err="1">
                <a:solidFill>
                  <a:srgbClr val="000000"/>
                </a:solidFill>
                <a:latin typeface="Montserrat"/>
                <a:ea typeface="Montserrat"/>
                <a:cs typeface="Montserrat"/>
                <a:sym typeface="Montserrat"/>
              </a:rPr>
              <a:t>løfter</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teamet</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spreder</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energi</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hjælper</a:t>
            </a:r>
            <a:r>
              <a:rPr lang="en-US" sz="2000" dirty="0">
                <a:solidFill>
                  <a:srgbClr val="000000"/>
                </a:solidFill>
                <a:latin typeface="Montserrat"/>
                <a:ea typeface="Montserrat"/>
                <a:cs typeface="Montserrat"/>
                <a:sym typeface="Montserrat"/>
              </a:rPr>
              <a:t> nye </a:t>
            </a:r>
            <a:r>
              <a:rPr lang="en-US" sz="2000" dirty="0" err="1">
                <a:solidFill>
                  <a:srgbClr val="000000"/>
                </a:solidFill>
                <a:latin typeface="Montserrat"/>
                <a:ea typeface="Montserrat"/>
                <a:cs typeface="Montserrat"/>
                <a:sym typeface="Montserrat"/>
              </a:rPr>
              <a:t>kolleger</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eller</a:t>
            </a:r>
            <a:r>
              <a:rPr lang="en-US" sz="2000" dirty="0">
                <a:solidFill>
                  <a:srgbClr val="000000"/>
                </a:solidFill>
                <a:latin typeface="Montserrat"/>
                <a:ea typeface="Montserrat"/>
                <a:cs typeface="Montserrat"/>
                <a:sym typeface="Montserrat"/>
              </a:rPr>
              <a:t> bare </a:t>
            </a:r>
            <a:r>
              <a:rPr lang="en-US" sz="2000" dirty="0" err="1">
                <a:solidFill>
                  <a:srgbClr val="000000"/>
                </a:solidFill>
                <a:latin typeface="Montserrat"/>
                <a:ea typeface="Montserrat"/>
                <a:cs typeface="Montserrat"/>
                <a:sym typeface="Montserrat"/>
              </a:rPr>
              <a:t>får</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hverdagen</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til</a:t>
            </a:r>
            <a:r>
              <a:rPr lang="en-US" sz="2000" dirty="0">
                <a:solidFill>
                  <a:srgbClr val="000000"/>
                </a:solidFill>
                <a:latin typeface="Montserrat"/>
                <a:ea typeface="Montserrat"/>
                <a:cs typeface="Montserrat"/>
                <a:sym typeface="Montserrat"/>
              </a:rPr>
              <a:t> at </a:t>
            </a:r>
            <a:r>
              <a:rPr lang="en-US" sz="2000" dirty="0" err="1">
                <a:solidFill>
                  <a:srgbClr val="000000"/>
                </a:solidFill>
                <a:latin typeface="Montserrat"/>
                <a:ea typeface="Montserrat"/>
                <a:cs typeface="Montserrat"/>
                <a:sym typeface="Montserrat"/>
              </a:rPr>
              <a:t>fungere</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bedre</a:t>
            </a:r>
            <a:r>
              <a:rPr lang="en-US" sz="2000" dirty="0">
                <a:solidFill>
                  <a:srgbClr val="000000"/>
                </a:solidFill>
                <a:latin typeface="Montserrat"/>
                <a:ea typeface="Montserrat"/>
                <a:cs typeface="Montserrat"/>
                <a:sym typeface="Montserrat"/>
              </a:rPr>
              <a:t> for alle? </a:t>
            </a:r>
          </a:p>
        </p:txBody>
      </p:sp>
      <p:sp>
        <p:nvSpPr>
          <p:cNvPr id="10" name="TextBox 10"/>
          <p:cNvSpPr txBox="1"/>
          <p:nvPr/>
        </p:nvSpPr>
        <p:spPr>
          <a:xfrm>
            <a:off x="1028700" y="7296517"/>
            <a:ext cx="9172514" cy="1011443"/>
          </a:xfrm>
          <a:prstGeom prst="rect">
            <a:avLst/>
          </a:prstGeom>
        </p:spPr>
        <p:txBody>
          <a:bodyPr lIns="0" tIns="0" rIns="0" bIns="0" rtlCol="0" anchor="t">
            <a:spAutoFit/>
          </a:bodyPr>
          <a:lstStyle/>
          <a:p>
            <a:pPr algn="l">
              <a:lnSpc>
                <a:spcPts val="2760"/>
              </a:lnSpc>
            </a:pPr>
            <a:r>
              <a:rPr lang="en-US" sz="2000" dirty="0">
                <a:solidFill>
                  <a:srgbClr val="000000"/>
                </a:solidFill>
                <a:latin typeface="Montserrat"/>
                <a:ea typeface="Montserrat"/>
                <a:cs typeface="Montserrat"/>
                <a:sym typeface="Montserrat"/>
              </a:rPr>
              <a:t>De </a:t>
            </a:r>
            <a:r>
              <a:rPr lang="en-US" sz="2000" dirty="0" err="1">
                <a:solidFill>
                  <a:srgbClr val="000000"/>
                </a:solidFill>
                <a:latin typeface="Montserrat"/>
                <a:ea typeface="Montserrat"/>
                <a:cs typeface="Montserrat"/>
                <a:sym typeface="Montserrat"/>
              </a:rPr>
              <a:t>nominerede</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offentliggøres</a:t>
            </a:r>
            <a:r>
              <a:rPr lang="en-US" sz="2000" dirty="0">
                <a:solidFill>
                  <a:srgbClr val="000000"/>
                </a:solidFill>
                <a:latin typeface="Montserrat"/>
                <a:ea typeface="Montserrat"/>
                <a:cs typeface="Montserrat"/>
                <a:sym typeface="Montserrat"/>
              </a:rPr>
              <a:t> start </a:t>
            </a:r>
            <a:r>
              <a:rPr lang="en-US" sz="2000" dirty="0" err="1">
                <a:solidFill>
                  <a:srgbClr val="000000"/>
                </a:solidFill>
                <a:latin typeface="Montserrat"/>
                <a:ea typeface="Montserrat"/>
                <a:cs typeface="Montserrat"/>
                <a:sym typeface="Montserrat"/>
              </a:rPr>
              <a:t>maj.</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Vinderne</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af</a:t>
            </a:r>
            <a:r>
              <a:rPr lang="en-US" sz="2000" dirty="0">
                <a:solidFill>
                  <a:srgbClr val="000000"/>
                </a:solidFill>
                <a:latin typeface="Montserrat"/>
                <a:ea typeface="Montserrat"/>
                <a:cs typeface="Montserrat"/>
                <a:sym typeface="Montserrat"/>
              </a:rPr>
              <a:t> de </a:t>
            </a:r>
            <a:r>
              <a:rPr lang="en-US" sz="2000" dirty="0" err="1">
                <a:solidFill>
                  <a:srgbClr val="000000"/>
                </a:solidFill>
                <a:latin typeface="Montserrat"/>
                <a:ea typeface="Montserrat"/>
                <a:cs typeface="Montserrat"/>
                <a:sym typeface="Montserrat"/>
              </a:rPr>
              <a:t>tre</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kategorier</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og</a:t>
            </a:r>
            <a:r>
              <a:rPr lang="en-US" sz="2000" dirty="0">
                <a:solidFill>
                  <a:srgbClr val="000000"/>
                </a:solidFill>
                <a:latin typeface="Montserrat"/>
                <a:ea typeface="Montserrat"/>
                <a:cs typeface="Montserrat"/>
                <a:sym typeface="Montserrat"/>
              </a:rPr>
              <a:t> de </a:t>
            </a:r>
            <a:r>
              <a:rPr lang="en-US" sz="2000" dirty="0" err="1">
                <a:solidFill>
                  <a:srgbClr val="000000"/>
                </a:solidFill>
                <a:latin typeface="Montserrat"/>
                <a:ea typeface="Montserrat"/>
                <a:cs typeface="Montserrat"/>
                <a:sym typeface="Montserrat"/>
              </a:rPr>
              <a:t>tre</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hæderspriser</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kåres</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ved</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en</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prisoverrækkelse</a:t>
            </a:r>
            <a:r>
              <a:rPr lang="en-US" sz="2000" dirty="0">
                <a:solidFill>
                  <a:srgbClr val="000000"/>
                </a:solidFill>
                <a:latin typeface="Montserrat"/>
                <a:ea typeface="Montserrat"/>
                <a:cs typeface="Montserrat"/>
                <a:sym typeface="Montserrat"/>
              </a:rPr>
              <a:t> under </a:t>
            </a:r>
            <a:r>
              <a:rPr lang="en-US" sz="2000" dirty="0" err="1">
                <a:solidFill>
                  <a:srgbClr val="000000"/>
                </a:solidFill>
                <a:latin typeface="Montserrat"/>
                <a:ea typeface="Montserrat"/>
                <a:cs typeface="Montserrat"/>
                <a:sym typeface="Montserrat"/>
              </a:rPr>
              <a:t>Madens</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Folkemøde</a:t>
            </a:r>
            <a:r>
              <a:rPr lang="en-US" sz="2000" dirty="0">
                <a:solidFill>
                  <a:srgbClr val="000000"/>
                </a:solidFill>
                <a:latin typeface="Montserrat"/>
                <a:ea typeface="Montserrat"/>
                <a:cs typeface="Montserrat"/>
                <a:sym typeface="Montserrat"/>
              </a:rPr>
              <a:t> 2026. </a:t>
            </a:r>
          </a:p>
        </p:txBody>
      </p:sp>
      <p:sp>
        <p:nvSpPr>
          <p:cNvPr id="11" name="TextBox 11"/>
          <p:cNvSpPr txBox="1"/>
          <p:nvPr/>
        </p:nvSpPr>
        <p:spPr>
          <a:xfrm>
            <a:off x="1028700" y="8546085"/>
            <a:ext cx="9172514" cy="668581"/>
          </a:xfrm>
          <a:prstGeom prst="rect">
            <a:avLst/>
          </a:prstGeom>
        </p:spPr>
        <p:txBody>
          <a:bodyPr lIns="0" tIns="0" rIns="0" bIns="0" rtlCol="0" anchor="t">
            <a:spAutoFit/>
          </a:bodyPr>
          <a:lstStyle/>
          <a:p>
            <a:pPr algn="l">
              <a:lnSpc>
                <a:spcPts val="2760"/>
              </a:lnSpc>
            </a:pPr>
            <a:r>
              <a:rPr lang="en-US" sz="2000" dirty="0" err="1">
                <a:solidFill>
                  <a:srgbClr val="000000"/>
                </a:solidFill>
                <a:latin typeface="Montserrat"/>
                <a:ea typeface="Montserrat"/>
                <a:cs typeface="Montserrat"/>
                <a:sym typeface="Montserrat"/>
              </a:rPr>
              <a:t>Sæt</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allerede</a:t>
            </a:r>
            <a:r>
              <a:rPr lang="en-US" sz="2000" dirty="0">
                <a:solidFill>
                  <a:srgbClr val="000000"/>
                </a:solidFill>
                <a:latin typeface="Montserrat"/>
                <a:ea typeface="Montserrat"/>
                <a:cs typeface="Montserrat"/>
                <a:sym typeface="Montserrat"/>
              </a:rPr>
              <a:t> nu </a:t>
            </a:r>
            <a:r>
              <a:rPr lang="en-US" sz="2000" dirty="0">
                <a:solidFill>
                  <a:srgbClr val="F86307"/>
                </a:solidFill>
                <a:latin typeface="Montserrat"/>
                <a:ea typeface="Montserrat"/>
                <a:cs typeface="Montserrat"/>
                <a:sym typeface="Montserrat"/>
              </a:rPr>
              <a:t>❌</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i</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kalenderen</a:t>
            </a:r>
            <a:r>
              <a:rPr lang="en-US" sz="2000" dirty="0">
                <a:solidFill>
                  <a:srgbClr val="000000"/>
                </a:solidFill>
                <a:latin typeface="Montserrat"/>
                <a:ea typeface="Montserrat"/>
                <a:cs typeface="Montserrat"/>
                <a:sym typeface="Montserrat"/>
              </a:rPr>
              <a:t> 21. </a:t>
            </a:r>
            <a:r>
              <a:rPr lang="en-US" sz="2000" dirty="0" err="1">
                <a:solidFill>
                  <a:srgbClr val="000000"/>
                </a:solidFill>
                <a:latin typeface="Montserrat"/>
                <a:ea typeface="Montserrat"/>
                <a:cs typeface="Montserrat"/>
                <a:sym typeface="Montserrat"/>
              </a:rPr>
              <a:t>maj</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hvor</a:t>
            </a:r>
            <a:r>
              <a:rPr lang="en-US" sz="2000" dirty="0">
                <a:solidFill>
                  <a:srgbClr val="000000"/>
                </a:solidFill>
                <a:latin typeface="Montserrat"/>
                <a:ea typeface="Montserrat"/>
                <a:cs typeface="Montserrat"/>
                <a:sym typeface="Montserrat"/>
              </a:rPr>
              <a:t> vi </a:t>
            </a:r>
            <a:r>
              <a:rPr lang="en-US" sz="2000" dirty="0" err="1">
                <a:solidFill>
                  <a:srgbClr val="000000"/>
                </a:solidFill>
                <a:latin typeface="Montserrat"/>
                <a:ea typeface="Montserrat"/>
                <a:cs typeface="Montserrat"/>
                <a:sym typeface="Montserrat"/>
              </a:rPr>
              <a:t>inviterer</a:t>
            </a:r>
            <a:r>
              <a:rPr lang="en-US" sz="2000" dirty="0">
                <a:solidFill>
                  <a:srgbClr val="000000"/>
                </a:solidFill>
                <a:latin typeface="Montserrat"/>
                <a:ea typeface="Montserrat"/>
                <a:cs typeface="Montserrat"/>
                <a:sym typeface="Montserrat"/>
              </a:rPr>
              <a:t> alle </a:t>
            </a:r>
            <a:r>
              <a:rPr lang="en-US" sz="2000" dirty="0" err="1">
                <a:solidFill>
                  <a:srgbClr val="000000"/>
                </a:solidFill>
                <a:latin typeface="Montserrat"/>
                <a:ea typeface="Montserrat"/>
                <a:cs typeface="Montserrat"/>
                <a:sym typeface="Montserrat"/>
              </a:rPr>
              <a:t>nominerede</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til</a:t>
            </a:r>
            <a:r>
              <a:rPr lang="en-US" sz="2000" dirty="0">
                <a:solidFill>
                  <a:srgbClr val="000000"/>
                </a:solidFill>
                <a:latin typeface="Montserrat"/>
                <a:ea typeface="Montserrat"/>
                <a:cs typeface="Montserrat"/>
                <a:sym typeface="Montserrat"/>
              </a:rPr>
              <a:t> </a:t>
            </a:r>
            <a:r>
              <a:rPr lang="en-US" sz="2000" dirty="0" err="1">
                <a:solidFill>
                  <a:srgbClr val="000000"/>
                </a:solidFill>
                <a:latin typeface="Montserrat"/>
                <a:ea typeface="Montserrat"/>
                <a:cs typeface="Montserrat"/>
                <a:sym typeface="Montserrat"/>
              </a:rPr>
              <a:t>prisfest</a:t>
            </a:r>
            <a:r>
              <a:rPr lang="en-US" sz="2000" dirty="0">
                <a:solidFill>
                  <a:srgbClr val="000000"/>
                </a:solidFill>
                <a:latin typeface="Montserrat"/>
                <a:ea typeface="Montserrat"/>
                <a:cs typeface="Montserrat"/>
                <a:sym typeface="Montserrat"/>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674119" y="207997"/>
            <a:ext cx="4438650" cy="1638300"/>
            <a:chOff x="0" y="0"/>
            <a:chExt cx="5918200" cy="2184400"/>
          </a:xfrm>
        </p:grpSpPr>
        <p:sp>
          <p:nvSpPr>
            <p:cNvPr id="3" name="Freeform 3"/>
            <p:cNvSpPr/>
            <p:nvPr/>
          </p:nvSpPr>
          <p:spPr>
            <a:xfrm>
              <a:off x="0" y="0"/>
              <a:ext cx="5918200" cy="2184400"/>
            </a:xfrm>
            <a:custGeom>
              <a:avLst/>
              <a:gdLst/>
              <a:ahLst/>
              <a:cxnLst/>
              <a:rect l="l" t="t" r="r" b="b"/>
              <a:pathLst>
                <a:path w="5918200" h="2184400">
                  <a:moveTo>
                    <a:pt x="0" y="0"/>
                  </a:moveTo>
                  <a:lnTo>
                    <a:pt x="5918200" y="0"/>
                  </a:lnTo>
                  <a:lnTo>
                    <a:pt x="5918200" y="2184400"/>
                  </a:lnTo>
                  <a:lnTo>
                    <a:pt x="0" y="2184400"/>
                  </a:lnTo>
                  <a:lnTo>
                    <a:pt x="0" y="0"/>
                  </a:lnTo>
                  <a:close/>
                </a:path>
              </a:pathLst>
            </a:custGeom>
            <a:blipFill>
              <a:blip r:embed="rId2"/>
              <a:stretch>
                <a:fillRect/>
              </a:stretch>
            </a:blipFill>
          </p:spPr>
          <p:txBody>
            <a:bodyPr/>
            <a:lstStyle/>
            <a:p>
              <a:endParaRPr lang="da-DK"/>
            </a:p>
          </p:txBody>
        </p:sp>
      </p:grpSp>
      <p:sp>
        <p:nvSpPr>
          <p:cNvPr id="4" name="TextBox 4"/>
          <p:cNvSpPr txBox="1"/>
          <p:nvPr/>
        </p:nvSpPr>
        <p:spPr>
          <a:xfrm>
            <a:off x="2702709" y="2072678"/>
            <a:ext cx="4115486" cy="573310"/>
          </a:xfrm>
          <a:prstGeom prst="rect">
            <a:avLst/>
          </a:prstGeom>
        </p:spPr>
        <p:txBody>
          <a:bodyPr lIns="0" tIns="0" rIns="0" bIns="0" rtlCol="0" anchor="t">
            <a:spAutoFit/>
          </a:bodyPr>
          <a:lstStyle/>
          <a:p>
            <a:pPr algn="l">
              <a:lnSpc>
                <a:spcPts val="4893"/>
              </a:lnSpc>
            </a:pPr>
            <a:r>
              <a:rPr lang="en-US" sz="3000" b="1" dirty="0">
                <a:solidFill>
                  <a:srgbClr val="000000"/>
                </a:solidFill>
                <a:latin typeface="Montserrat Bold"/>
                <a:ea typeface="Montserrat Bold"/>
                <a:cs typeface="Montserrat Bold"/>
                <a:sym typeface="Montserrat Bold"/>
              </a:rPr>
              <a:t>ÅRETS KATEGORIER</a:t>
            </a:r>
          </a:p>
        </p:txBody>
      </p:sp>
      <p:sp>
        <p:nvSpPr>
          <p:cNvPr id="5" name="TextBox 5"/>
          <p:cNvSpPr txBox="1"/>
          <p:nvPr/>
        </p:nvSpPr>
        <p:spPr>
          <a:xfrm>
            <a:off x="4010654" y="1248880"/>
            <a:ext cx="73304" cy="544058"/>
          </a:xfrm>
          <a:prstGeom prst="rect">
            <a:avLst/>
          </a:prstGeom>
        </p:spPr>
        <p:txBody>
          <a:bodyPr lIns="0" tIns="0" rIns="0" bIns="0" rtlCol="0" anchor="t">
            <a:spAutoFit/>
          </a:bodyPr>
          <a:lstStyle/>
          <a:p>
            <a:pPr algn="l">
              <a:lnSpc>
                <a:spcPts val="4998"/>
              </a:lnSpc>
            </a:pPr>
            <a:r>
              <a:rPr lang="en-US" sz="1999" b="1">
                <a:solidFill>
                  <a:srgbClr val="000000"/>
                </a:solidFill>
                <a:latin typeface="Montserrat Bold"/>
                <a:ea typeface="Montserrat Bold"/>
                <a:cs typeface="Montserrat Bold"/>
                <a:sym typeface="Montserrat Bold"/>
              </a:rPr>
              <a:t> </a:t>
            </a:r>
          </a:p>
        </p:txBody>
      </p:sp>
      <p:sp>
        <p:nvSpPr>
          <p:cNvPr id="6" name="TextBox 6"/>
          <p:cNvSpPr txBox="1"/>
          <p:nvPr/>
        </p:nvSpPr>
        <p:spPr>
          <a:xfrm>
            <a:off x="9638114" y="2851820"/>
            <a:ext cx="7261351" cy="1768946"/>
          </a:xfrm>
          <a:prstGeom prst="rect">
            <a:avLst/>
          </a:prstGeom>
        </p:spPr>
        <p:txBody>
          <a:bodyPr lIns="0" tIns="0" rIns="0" bIns="0" rtlCol="0" anchor="t">
            <a:spAutoFit/>
          </a:bodyPr>
          <a:lstStyle/>
          <a:p>
            <a:pPr algn="ctr">
              <a:lnSpc>
                <a:spcPts val="2775"/>
              </a:lnSpc>
            </a:pPr>
            <a:r>
              <a:rPr lang="en-US" sz="1999" b="1" dirty="0" err="1">
                <a:solidFill>
                  <a:srgbClr val="000000"/>
                </a:solidFill>
                <a:latin typeface="Montserrat Bold"/>
                <a:ea typeface="Montserrat Bold"/>
                <a:cs typeface="Montserrat Bold"/>
                <a:sym typeface="Montserrat Bold"/>
              </a:rPr>
              <a:t>Årets</a:t>
            </a:r>
            <a:r>
              <a:rPr lang="en-US" sz="1999" b="1" dirty="0">
                <a:solidFill>
                  <a:srgbClr val="000000"/>
                </a:solidFill>
                <a:latin typeface="Montserrat Bold"/>
                <a:ea typeface="Montserrat Bold"/>
                <a:cs typeface="Montserrat Bold"/>
                <a:sym typeface="Montserrat Bold"/>
              </a:rPr>
              <a:t> </a:t>
            </a:r>
            <a:r>
              <a:rPr lang="en-US" sz="1999" b="1" dirty="0" err="1">
                <a:solidFill>
                  <a:srgbClr val="000000"/>
                </a:solidFill>
                <a:latin typeface="Montserrat Bold"/>
                <a:ea typeface="Montserrat Bold"/>
                <a:cs typeface="Montserrat Bold"/>
                <a:sym typeface="Montserrat Bold"/>
              </a:rPr>
              <a:t>leder</a:t>
            </a:r>
            <a:r>
              <a:rPr lang="en-US" sz="1999" b="1" dirty="0">
                <a:solidFill>
                  <a:srgbClr val="000000"/>
                </a:solidFill>
                <a:latin typeface="Montserrat Bold"/>
                <a:ea typeface="Montserrat Bold"/>
                <a:cs typeface="Montserrat Bold"/>
                <a:sym typeface="Montserrat Bold"/>
              </a:rPr>
              <a:t> </a:t>
            </a:r>
            <a:r>
              <a:rPr lang="en-US" sz="1999" b="1" dirty="0">
                <a:solidFill>
                  <a:srgbClr val="F86307"/>
                </a:solidFill>
                <a:latin typeface="Montserrat Bold"/>
                <a:ea typeface="Montserrat Bold"/>
                <a:cs typeface="Montserrat Bold"/>
                <a:sym typeface="Montserrat Bold"/>
              </a:rPr>
              <a:t>Jatak</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til</a:t>
            </a:r>
            <a:r>
              <a:rPr lang="en-US" sz="1999" dirty="0">
                <a:solidFill>
                  <a:srgbClr val="000000"/>
                </a:solidFill>
                <a:latin typeface="Montserrat"/>
                <a:ea typeface="Montserrat"/>
                <a:cs typeface="Montserrat"/>
                <a:sym typeface="Montserrat"/>
              </a:rPr>
              <a:t> dig, der </a:t>
            </a:r>
            <a:r>
              <a:rPr lang="en-US" sz="1999" dirty="0" err="1">
                <a:solidFill>
                  <a:srgbClr val="000000"/>
                </a:solidFill>
                <a:latin typeface="Montserrat"/>
                <a:ea typeface="Montserrat"/>
                <a:cs typeface="Montserrat"/>
                <a:sym typeface="Montserrat"/>
              </a:rPr>
              <a:t>leder</a:t>
            </a:r>
            <a:r>
              <a:rPr lang="en-US" sz="1999" dirty="0">
                <a:solidFill>
                  <a:srgbClr val="000000"/>
                </a:solidFill>
                <a:latin typeface="Montserrat"/>
                <a:ea typeface="Montserrat"/>
                <a:cs typeface="Montserrat"/>
                <a:sym typeface="Montserrat"/>
              </a:rPr>
              <a:t> med </a:t>
            </a:r>
            <a:r>
              <a:rPr lang="en-US" sz="1999" dirty="0" err="1">
                <a:solidFill>
                  <a:srgbClr val="000000"/>
                </a:solidFill>
                <a:latin typeface="Montserrat"/>
                <a:ea typeface="Montserrat"/>
                <a:cs typeface="Montserrat"/>
                <a:sym typeface="Montserrat"/>
              </a:rPr>
              <a:t>både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faglighed</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empati</a:t>
            </a:r>
            <a:r>
              <a:rPr lang="en-US" sz="1999" dirty="0">
                <a:solidFill>
                  <a:srgbClr val="000000"/>
                </a:solidFill>
                <a:latin typeface="Montserrat"/>
                <a:ea typeface="Montserrat"/>
                <a:cs typeface="Montserrat"/>
                <a:sym typeface="Montserrat"/>
              </a:rPr>
              <a:t>. Du </a:t>
            </a:r>
            <a:r>
              <a:rPr lang="en-US" sz="1999" dirty="0" err="1">
                <a:solidFill>
                  <a:srgbClr val="000000"/>
                </a:solidFill>
                <a:latin typeface="Montserrat"/>
                <a:ea typeface="Montserrat"/>
                <a:cs typeface="Montserrat"/>
                <a:sym typeface="Montserrat"/>
              </a:rPr>
              <a:t>skaber</a:t>
            </a:r>
            <a:r>
              <a:rPr lang="en-US" sz="1999" dirty="0">
                <a:solidFill>
                  <a:srgbClr val="000000"/>
                </a:solidFill>
                <a:latin typeface="Montserrat"/>
                <a:ea typeface="Montserrat"/>
                <a:cs typeface="Montserrat"/>
                <a:sym typeface="Montserrat"/>
              </a:rPr>
              <a:t> rammer, holder </a:t>
            </a:r>
            <a:r>
              <a:rPr lang="en-US" sz="1999" dirty="0" err="1">
                <a:solidFill>
                  <a:srgbClr val="000000"/>
                </a:solidFill>
                <a:latin typeface="Montserrat"/>
                <a:ea typeface="Montserrat"/>
                <a:cs typeface="Montserrat"/>
                <a:sym typeface="Montserrat"/>
              </a:rPr>
              <a:t>styr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på</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holdet</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sørger</a:t>
            </a:r>
            <a:r>
              <a:rPr lang="en-US" sz="1999" dirty="0">
                <a:solidFill>
                  <a:srgbClr val="000000"/>
                </a:solidFill>
                <a:latin typeface="Montserrat"/>
                <a:ea typeface="Montserrat"/>
                <a:cs typeface="Montserrat"/>
                <a:sym typeface="Montserrat"/>
              </a:rPr>
              <a:t> for, at </a:t>
            </a:r>
            <a:r>
              <a:rPr lang="en-US" sz="1999" dirty="0" err="1">
                <a:solidFill>
                  <a:srgbClr val="000000"/>
                </a:solidFill>
                <a:latin typeface="Montserrat"/>
                <a:ea typeface="Montserrat"/>
                <a:cs typeface="Montserrat"/>
                <a:sym typeface="Montserrat"/>
              </a:rPr>
              <a:t>både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kolleger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gæster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trives</a:t>
            </a:r>
            <a:r>
              <a:rPr lang="en-US" sz="1999" dirty="0">
                <a:solidFill>
                  <a:srgbClr val="000000"/>
                </a:solidFill>
                <a:latin typeface="Montserrat"/>
                <a:ea typeface="Montserrat"/>
                <a:cs typeface="Montserrat"/>
                <a:sym typeface="Montserrat"/>
              </a:rPr>
              <a:t>. </a:t>
            </a:r>
            <a:r>
              <a:rPr lang="en-US" sz="1999" i="1" dirty="0">
                <a:solidFill>
                  <a:srgbClr val="000000"/>
                </a:solidFill>
                <a:latin typeface="Montserrat Italics"/>
                <a:ea typeface="Montserrat Italics"/>
                <a:cs typeface="Montserrat Italics"/>
                <a:sym typeface="Montserrat Italics"/>
              </a:rPr>
              <a:t>Vi </a:t>
            </a:r>
            <a:r>
              <a:rPr lang="en-US" sz="1999" i="1" dirty="0" err="1">
                <a:solidFill>
                  <a:srgbClr val="000000"/>
                </a:solidFill>
                <a:latin typeface="Montserrat Italics"/>
                <a:ea typeface="Montserrat Italics"/>
                <a:cs typeface="Montserrat Italics"/>
                <a:sym typeface="Montserrat Italics"/>
              </a:rPr>
              <a:t>nominerer</a:t>
            </a:r>
            <a:r>
              <a:rPr lang="en-US" sz="1999" i="1" dirty="0">
                <a:solidFill>
                  <a:srgbClr val="000000"/>
                </a:solidFill>
                <a:latin typeface="Montserrat Italics"/>
                <a:ea typeface="Montserrat Italics"/>
                <a:cs typeface="Montserrat Italics"/>
                <a:sym typeface="Montserrat Italics"/>
              </a:rPr>
              <a:t> dig, </a:t>
            </a:r>
            <a:r>
              <a:rPr lang="en-US" sz="1999" i="1" dirty="0" err="1">
                <a:solidFill>
                  <a:srgbClr val="000000"/>
                </a:solidFill>
                <a:latin typeface="Montserrat Italics"/>
                <a:ea typeface="Montserrat Italics"/>
                <a:cs typeface="Montserrat Italics"/>
                <a:sym typeface="Montserrat Italics"/>
              </a:rPr>
              <a:t>fordi</a:t>
            </a:r>
            <a:r>
              <a:rPr lang="en-US" sz="1999" i="1" dirty="0">
                <a:solidFill>
                  <a:srgbClr val="000000"/>
                </a:solidFill>
                <a:latin typeface="Montserrat Italics"/>
                <a:ea typeface="Montserrat Italics"/>
                <a:cs typeface="Montserrat Italics"/>
                <a:sym typeface="Montserrat Italics"/>
              </a:rPr>
              <a:t> du </a:t>
            </a:r>
            <a:r>
              <a:rPr lang="en-US" sz="1999" i="1" dirty="0" err="1">
                <a:solidFill>
                  <a:srgbClr val="000000"/>
                </a:solidFill>
                <a:latin typeface="Montserrat Italics"/>
                <a:ea typeface="Montserrat Italics"/>
                <a:cs typeface="Montserrat Italics"/>
                <a:sym typeface="Montserrat Italics"/>
              </a:rPr>
              <a:t>går</a:t>
            </a:r>
            <a:r>
              <a:rPr lang="en-US" sz="1999" i="1" dirty="0">
                <a:solidFill>
                  <a:srgbClr val="000000"/>
                </a:solidFill>
                <a:latin typeface="Montserrat Italics"/>
                <a:ea typeface="Montserrat Italics"/>
                <a:cs typeface="Montserrat Italics"/>
                <a:sym typeface="Montserrat Italics"/>
              </a:rPr>
              <a:t> </a:t>
            </a:r>
            <a:r>
              <a:rPr lang="en-US" sz="1999" i="1" dirty="0" err="1">
                <a:solidFill>
                  <a:srgbClr val="000000"/>
                </a:solidFill>
                <a:latin typeface="Montserrat Italics"/>
                <a:ea typeface="Montserrat Italics"/>
                <a:cs typeface="Montserrat Italics"/>
                <a:sym typeface="Montserrat Italics"/>
              </a:rPr>
              <a:t>forrest</a:t>
            </a:r>
            <a:r>
              <a:rPr lang="en-US" sz="1999" i="1" dirty="0">
                <a:solidFill>
                  <a:srgbClr val="000000"/>
                </a:solidFill>
                <a:latin typeface="Montserrat Italics"/>
                <a:ea typeface="Montserrat Italics"/>
                <a:cs typeface="Montserrat Italics"/>
                <a:sym typeface="Montserrat Italics"/>
              </a:rPr>
              <a:t> </a:t>
            </a:r>
            <a:r>
              <a:rPr lang="en-US" sz="1999" i="1" dirty="0" err="1">
                <a:solidFill>
                  <a:srgbClr val="000000"/>
                </a:solidFill>
                <a:latin typeface="Montserrat Italics"/>
                <a:ea typeface="Montserrat Italics"/>
                <a:cs typeface="Montserrat Italics"/>
                <a:sym typeface="Montserrat Italics"/>
              </a:rPr>
              <a:t>og</a:t>
            </a:r>
            <a:r>
              <a:rPr lang="en-US" sz="1999" i="1" dirty="0">
                <a:solidFill>
                  <a:srgbClr val="000000"/>
                </a:solidFill>
                <a:latin typeface="Montserrat Italics"/>
                <a:ea typeface="Montserrat Italics"/>
                <a:cs typeface="Montserrat Italics"/>
                <a:sym typeface="Montserrat Italics"/>
              </a:rPr>
              <a:t> </a:t>
            </a:r>
            <a:r>
              <a:rPr lang="en-US" sz="1999" i="1" dirty="0" err="1">
                <a:solidFill>
                  <a:srgbClr val="000000"/>
                </a:solidFill>
                <a:latin typeface="Montserrat Italics"/>
                <a:ea typeface="Montserrat Italics"/>
                <a:cs typeface="Montserrat Italics"/>
                <a:sym typeface="Montserrat Italics"/>
              </a:rPr>
              <a:t>viser</a:t>
            </a:r>
            <a:r>
              <a:rPr lang="en-US" sz="1999" i="1" dirty="0">
                <a:solidFill>
                  <a:srgbClr val="000000"/>
                </a:solidFill>
                <a:latin typeface="Montserrat Italics"/>
                <a:ea typeface="Montserrat Italics"/>
                <a:cs typeface="Montserrat Italics"/>
                <a:sym typeface="Montserrat Italics"/>
              </a:rPr>
              <a:t> </a:t>
            </a:r>
            <a:r>
              <a:rPr lang="en-US" sz="1999" i="1" dirty="0" err="1">
                <a:solidFill>
                  <a:srgbClr val="000000"/>
                </a:solidFill>
                <a:latin typeface="Montserrat Italics"/>
                <a:ea typeface="Montserrat Italics"/>
                <a:cs typeface="Montserrat Italics"/>
                <a:sym typeface="Montserrat Italics"/>
              </a:rPr>
              <a:t>vejen</a:t>
            </a:r>
            <a:r>
              <a:rPr lang="en-US" sz="1999" i="1" dirty="0">
                <a:solidFill>
                  <a:srgbClr val="000000"/>
                </a:solidFill>
                <a:latin typeface="Montserrat Italics"/>
                <a:ea typeface="Montserrat Italics"/>
                <a:cs typeface="Montserrat Italics"/>
                <a:sym typeface="Montserrat Italics"/>
              </a:rPr>
              <a:t> </a:t>
            </a:r>
            <a:r>
              <a:rPr lang="en-US" sz="1999" i="1" dirty="0" err="1">
                <a:solidFill>
                  <a:srgbClr val="000000"/>
                </a:solidFill>
                <a:latin typeface="Montserrat Italics"/>
                <a:ea typeface="Montserrat Italics"/>
                <a:cs typeface="Montserrat Italics"/>
                <a:sym typeface="Montserrat Italics"/>
              </a:rPr>
              <a:t>til</a:t>
            </a:r>
            <a:r>
              <a:rPr lang="en-US" sz="1999" i="1" dirty="0">
                <a:solidFill>
                  <a:srgbClr val="000000"/>
                </a:solidFill>
                <a:latin typeface="Montserrat Italics"/>
                <a:ea typeface="Montserrat Italics"/>
                <a:cs typeface="Montserrat Italics"/>
                <a:sym typeface="Montserrat Italics"/>
              </a:rPr>
              <a:t> den </a:t>
            </a:r>
            <a:r>
              <a:rPr lang="en-US" sz="1999" i="1" dirty="0" err="1">
                <a:solidFill>
                  <a:srgbClr val="000000"/>
                </a:solidFill>
                <a:latin typeface="Montserrat Italics"/>
                <a:ea typeface="Montserrat Italics"/>
                <a:cs typeface="Montserrat Italics"/>
                <a:sym typeface="Montserrat Italics"/>
              </a:rPr>
              <a:t>daglige</a:t>
            </a:r>
            <a:r>
              <a:rPr lang="en-US" sz="1999" i="1" dirty="0">
                <a:solidFill>
                  <a:srgbClr val="000000"/>
                </a:solidFill>
                <a:latin typeface="Montserrat Italics"/>
                <a:ea typeface="Montserrat Italics"/>
                <a:cs typeface="Montserrat Italics"/>
                <a:sym typeface="Montserrat Italics"/>
              </a:rPr>
              <a:t> </a:t>
            </a:r>
            <a:r>
              <a:rPr lang="en-US" sz="1999" i="1" dirty="0" err="1">
                <a:solidFill>
                  <a:srgbClr val="000000"/>
                </a:solidFill>
                <a:latin typeface="Montserrat Italics"/>
                <a:ea typeface="Montserrat Italics"/>
                <a:cs typeface="Montserrat Italics"/>
                <a:sym typeface="Montserrat Italics"/>
              </a:rPr>
              <a:t>trivsel</a:t>
            </a:r>
            <a:r>
              <a:rPr lang="en-US" sz="1999" i="1" dirty="0">
                <a:solidFill>
                  <a:srgbClr val="000000"/>
                </a:solidFill>
                <a:latin typeface="Montserrat Italics"/>
                <a:ea typeface="Montserrat Italics"/>
                <a:cs typeface="Montserrat Italics"/>
                <a:sym typeface="Montserrat Italics"/>
              </a:rPr>
              <a:t>.</a:t>
            </a:r>
          </a:p>
        </p:txBody>
      </p:sp>
      <p:sp>
        <p:nvSpPr>
          <p:cNvPr id="7" name="TextBox 7"/>
          <p:cNvSpPr txBox="1"/>
          <p:nvPr/>
        </p:nvSpPr>
        <p:spPr>
          <a:xfrm>
            <a:off x="3262455" y="2853261"/>
            <a:ext cx="2973353" cy="334508"/>
          </a:xfrm>
          <a:prstGeom prst="rect">
            <a:avLst/>
          </a:prstGeom>
        </p:spPr>
        <p:txBody>
          <a:bodyPr lIns="0" tIns="0" rIns="0" bIns="0" rtlCol="0" anchor="t">
            <a:spAutoFit/>
          </a:bodyPr>
          <a:lstStyle/>
          <a:p>
            <a:pPr algn="l">
              <a:lnSpc>
                <a:spcPts val="2775"/>
              </a:lnSpc>
            </a:pPr>
            <a:r>
              <a:rPr lang="en-US" sz="1999" b="1">
                <a:solidFill>
                  <a:srgbClr val="000000"/>
                </a:solidFill>
                <a:latin typeface="Montserrat Bold"/>
                <a:ea typeface="Montserrat Bold"/>
                <a:cs typeface="Montserrat Bold"/>
                <a:sym typeface="Montserrat Bold"/>
              </a:rPr>
              <a:t>Årets konfliktmaestro</a:t>
            </a:r>
          </a:p>
        </p:txBody>
      </p:sp>
      <p:sp>
        <p:nvSpPr>
          <p:cNvPr id="8" name="TextBox 8"/>
          <p:cNvSpPr txBox="1"/>
          <p:nvPr/>
        </p:nvSpPr>
        <p:spPr>
          <a:xfrm>
            <a:off x="1054741" y="3204677"/>
            <a:ext cx="7477230" cy="1391783"/>
          </a:xfrm>
          <a:prstGeom prst="rect">
            <a:avLst/>
          </a:prstGeom>
        </p:spPr>
        <p:txBody>
          <a:bodyPr lIns="0" tIns="0" rIns="0" bIns="0" rtlCol="0" anchor="t">
            <a:spAutoFit/>
          </a:bodyPr>
          <a:lstStyle/>
          <a:p>
            <a:pPr algn="ctr">
              <a:lnSpc>
                <a:spcPts val="2775"/>
              </a:lnSpc>
            </a:pPr>
            <a:r>
              <a:rPr lang="en-US" sz="1999" b="1">
                <a:solidFill>
                  <a:srgbClr val="F86307"/>
                </a:solidFill>
                <a:latin typeface="Montserrat Bold"/>
                <a:ea typeface="Montserrat Bold"/>
                <a:cs typeface="Montserrat Bold"/>
                <a:sym typeface="Montserrat Bold"/>
              </a:rPr>
              <a:t>Jatak</a:t>
            </a:r>
            <a:r>
              <a:rPr lang="en-US" sz="1999">
                <a:solidFill>
                  <a:srgbClr val="000000"/>
                </a:solidFill>
                <a:latin typeface="Montserrat"/>
                <a:ea typeface="Montserrat"/>
                <a:cs typeface="Montserrat"/>
                <a:sym typeface="Montserrat"/>
              </a:rPr>
              <a:t> til dig, der ser gnisterne, før de bliver til brand. Du tager fat med ro og respekt og får selv de mest ophedede situationer til at lykkes . </a:t>
            </a:r>
            <a:r>
              <a:rPr lang="en-US" sz="1999" i="1">
                <a:solidFill>
                  <a:srgbClr val="000000"/>
                </a:solidFill>
                <a:latin typeface="Montserrat Italics"/>
                <a:ea typeface="Montserrat Italics"/>
                <a:cs typeface="Montserrat Italics"/>
                <a:sym typeface="Montserrat Italics"/>
              </a:rPr>
              <a:t>Vi nominerer dig, fordi du altid holder hovedet koldt, når det brænder på.</a:t>
            </a:r>
          </a:p>
        </p:txBody>
      </p:sp>
      <p:sp>
        <p:nvSpPr>
          <p:cNvPr id="9" name="TextBox 9"/>
          <p:cNvSpPr txBox="1"/>
          <p:nvPr/>
        </p:nvSpPr>
        <p:spPr>
          <a:xfrm>
            <a:off x="1028700" y="4967811"/>
            <a:ext cx="7530160" cy="1743189"/>
          </a:xfrm>
          <a:prstGeom prst="rect">
            <a:avLst/>
          </a:prstGeom>
        </p:spPr>
        <p:txBody>
          <a:bodyPr lIns="0" tIns="0" rIns="0" bIns="0" rtlCol="0" anchor="t">
            <a:spAutoFit/>
          </a:bodyPr>
          <a:lstStyle/>
          <a:p>
            <a:pPr algn="ctr">
              <a:lnSpc>
                <a:spcPts val="2775"/>
              </a:lnSpc>
            </a:pPr>
            <a:r>
              <a:rPr lang="en-US" sz="1999" b="1">
                <a:solidFill>
                  <a:srgbClr val="000000"/>
                </a:solidFill>
                <a:latin typeface="Montserrat Bold"/>
                <a:ea typeface="Montserrat Bold"/>
                <a:cs typeface="Montserrat Bold"/>
                <a:sym typeface="Montserrat Bold"/>
              </a:rPr>
              <a:t>Årets maskinist </a:t>
            </a:r>
            <a:r>
              <a:rPr lang="en-US" sz="1999" b="1">
                <a:solidFill>
                  <a:srgbClr val="F86307"/>
                </a:solidFill>
                <a:latin typeface="Montserrat Bold"/>
                <a:ea typeface="Montserrat Bold"/>
                <a:cs typeface="Montserrat Bold"/>
                <a:sym typeface="Montserrat Bold"/>
              </a:rPr>
              <a:t>Jatak</a:t>
            </a:r>
            <a:r>
              <a:rPr lang="en-US" sz="1999">
                <a:solidFill>
                  <a:srgbClr val="000000"/>
                </a:solidFill>
                <a:latin typeface="Montserrat"/>
                <a:ea typeface="Montserrat"/>
                <a:cs typeface="Montserrat"/>
                <a:sym typeface="Montserrat"/>
              </a:rPr>
              <a:t> til dig, der holder maskineriet kørende bag kulisserne. Du styrer vagtplaner, briefinger og pauser, så hele teamet kan arbejde effektivt – hver dag. </a:t>
            </a:r>
            <a:r>
              <a:rPr lang="en-US" sz="1999" i="1">
                <a:solidFill>
                  <a:srgbClr val="000000"/>
                </a:solidFill>
                <a:latin typeface="Montserrat Italics"/>
                <a:ea typeface="Montserrat Italics"/>
                <a:cs typeface="Montserrat Italics"/>
                <a:sym typeface="Montserrat Italics"/>
              </a:rPr>
              <a:t>Vi nominerer dig, fordi du får hverdagen til at glide for alle.</a:t>
            </a:r>
          </a:p>
        </p:txBody>
      </p:sp>
      <p:sp>
        <p:nvSpPr>
          <p:cNvPr id="10" name="TextBox 10"/>
          <p:cNvSpPr txBox="1"/>
          <p:nvPr/>
        </p:nvSpPr>
        <p:spPr>
          <a:xfrm>
            <a:off x="1228868" y="7082361"/>
            <a:ext cx="7121900" cy="2095614"/>
          </a:xfrm>
          <a:prstGeom prst="rect">
            <a:avLst/>
          </a:prstGeom>
        </p:spPr>
        <p:txBody>
          <a:bodyPr lIns="0" tIns="0" rIns="0" bIns="0" rtlCol="0" anchor="t">
            <a:spAutoFit/>
          </a:bodyPr>
          <a:lstStyle/>
          <a:p>
            <a:pPr algn="ctr">
              <a:lnSpc>
                <a:spcPts val="2775"/>
              </a:lnSpc>
            </a:pPr>
            <a:r>
              <a:rPr lang="en-US" sz="1999" b="1">
                <a:solidFill>
                  <a:srgbClr val="000000"/>
                </a:solidFill>
                <a:latin typeface="Montserrat Bold"/>
                <a:ea typeface="Montserrat Bold"/>
                <a:cs typeface="Montserrat Bold"/>
                <a:sym typeface="Montserrat Bold"/>
              </a:rPr>
              <a:t>Årets holdånd </a:t>
            </a:r>
            <a:r>
              <a:rPr lang="en-US" sz="1999" b="1">
                <a:solidFill>
                  <a:srgbClr val="F86307"/>
                </a:solidFill>
                <a:latin typeface="Montserrat Bold"/>
                <a:ea typeface="Montserrat Bold"/>
                <a:cs typeface="Montserrat Bold"/>
                <a:sym typeface="Montserrat Bold"/>
              </a:rPr>
              <a:t>Jatak</a:t>
            </a:r>
            <a:r>
              <a:rPr lang="en-US" sz="1999">
                <a:solidFill>
                  <a:srgbClr val="000000"/>
                </a:solidFill>
                <a:latin typeface="Montserrat"/>
                <a:ea typeface="Montserrat"/>
                <a:cs typeface="Montserrat"/>
                <a:sym typeface="Montserrat"/>
              </a:rPr>
              <a:t> til dig, der gør “vi” stærkere end “jeg”. Du løfter kollegerne, spreder energi og sørger for, at teamet trives – også på travle dage. </a:t>
            </a:r>
            <a:r>
              <a:rPr lang="en-US" sz="1999" i="1">
                <a:solidFill>
                  <a:srgbClr val="000000"/>
                </a:solidFill>
                <a:latin typeface="Montserrat Italics"/>
                <a:ea typeface="Montserrat Italics"/>
                <a:cs typeface="Montserrat Italics"/>
                <a:sym typeface="Montserrat Italics"/>
              </a:rPr>
              <a:t>Vi nominerer dig, fordi du altid tænker på fællesskabet først.</a:t>
            </a:r>
          </a:p>
        </p:txBody>
      </p:sp>
      <p:sp>
        <p:nvSpPr>
          <p:cNvPr id="11" name="TextBox 11"/>
          <p:cNvSpPr txBox="1"/>
          <p:nvPr/>
        </p:nvSpPr>
        <p:spPr>
          <a:xfrm>
            <a:off x="9643194" y="4971116"/>
            <a:ext cx="7345152" cy="1390237"/>
          </a:xfrm>
          <a:prstGeom prst="rect">
            <a:avLst/>
          </a:prstGeom>
        </p:spPr>
        <p:txBody>
          <a:bodyPr lIns="0" tIns="0" rIns="0" bIns="0" rtlCol="0" anchor="t">
            <a:spAutoFit/>
          </a:bodyPr>
          <a:lstStyle/>
          <a:p>
            <a:pPr algn="ctr">
              <a:lnSpc>
                <a:spcPts val="2775"/>
              </a:lnSpc>
            </a:pPr>
            <a:r>
              <a:rPr lang="en-US" sz="1999" b="1" dirty="0" err="1">
                <a:solidFill>
                  <a:srgbClr val="000000"/>
                </a:solidFill>
                <a:latin typeface="Montserrat Bold"/>
                <a:ea typeface="Montserrat Bold"/>
                <a:cs typeface="Montserrat Bold"/>
                <a:sym typeface="Montserrat Bold"/>
              </a:rPr>
              <a:t>Årets</a:t>
            </a:r>
            <a:r>
              <a:rPr lang="en-US" sz="1999" b="1" dirty="0">
                <a:solidFill>
                  <a:srgbClr val="000000"/>
                </a:solidFill>
                <a:latin typeface="Montserrat Bold"/>
                <a:ea typeface="Montserrat Bold"/>
                <a:cs typeface="Montserrat Bold"/>
                <a:sym typeface="Montserrat Bold"/>
              </a:rPr>
              <a:t> </a:t>
            </a:r>
            <a:r>
              <a:rPr lang="en-US" sz="1999" b="1" dirty="0" err="1">
                <a:solidFill>
                  <a:srgbClr val="000000"/>
                </a:solidFill>
                <a:latin typeface="Montserrat Bold"/>
                <a:ea typeface="Montserrat Bold"/>
                <a:cs typeface="Montserrat Bold"/>
                <a:sym typeface="Montserrat Bold"/>
              </a:rPr>
              <a:t>stjerne</a:t>
            </a:r>
            <a:r>
              <a:rPr lang="en-US" sz="1999" b="1" dirty="0">
                <a:solidFill>
                  <a:srgbClr val="000000"/>
                </a:solidFill>
                <a:latin typeface="Montserrat Bold"/>
                <a:ea typeface="Montserrat Bold"/>
                <a:cs typeface="Montserrat Bold"/>
                <a:sym typeface="Montserrat Bold"/>
              </a:rPr>
              <a:t> </a:t>
            </a:r>
            <a:r>
              <a:rPr lang="en-US" sz="1999" b="1" dirty="0">
                <a:solidFill>
                  <a:srgbClr val="F86307"/>
                </a:solidFill>
                <a:latin typeface="Montserrat Bold"/>
                <a:ea typeface="Montserrat Bold"/>
                <a:cs typeface="Montserrat Bold"/>
                <a:sym typeface="Montserrat Bold"/>
              </a:rPr>
              <a:t>Jatak</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til</a:t>
            </a:r>
            <a:r>
              <a:rPr lang="en-US" sz="1999" dirty="0">
                <a:solidFill>
                  <a:srgbClr val="000000"/>
                </a:solidFill>
                <a:latin typeface="Montserrat"/>
                <a:ea typeface="Montserrat"/>
                <a:cs typeface="Montserrat"/>
                <a:sym typeface="Montserrat"/>
              </a:rPr>
              <a:t> dig, der holder </a:t>
            </a:r>
            <a:r>
              <a:rPr lang="en-US" sz="1999" dirty="0" err="1">
                <a:solidFill>
                  <a:srgbClr val="000000"/>
                </a:solidFill>
                <a:latin typeface="Montserrat"/>
                <a:ea typeface="Montserrat"/>
                <a:cs typeface="Montserrat"/>
                <a:sym typeface="Montserrat"/>
              </a:rPr>
              <a:t>hjulene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i</a:t>
            </a:r>
            <a:r>
              <a:rPr lang="en-US" sz="1999" dirty="0">
                <a:solidFill>
                  <a:srgbClr val="000000"/>
                </a:solidFill>
                <a:latin typeface="Montserrat"/>
                <a:ea typeface="Montserrat"/>
                <a:cs typeface="Montserrat"/>
                <a:sym typeface="Montserrat"/>
              </a:rPr>
              <a:t> gang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sørger</a:t>
            </a:r>
            <a:r>
              <a:rPr lang="en-US" sz="1999" dirty="0">
                <a:solidFill>
                  <a:srgbClr val="000000"/>
                </a:solidFill>
                <a:latin typeface="Montserrat"/>
                <a:ea typeface="Montserrat"/>
                <a:cs typeface="Montserrat"/>
                <a:sym typeface="Montserrat"/>
              </a:rPr>
              <a:t> for, at det hele spiller . Du </a:t>
            </a:r>
            <a:r>
              <a:rPr lang="en-US" sz="1999" dirty="0" err="1">
                <a:solidFill>
                  <a:srgbClr val="000000"/>
                </a:solidFill>
                <a:latin typeface="Montserrat"/>
                <a:ea typeface="Montserrat"/>
                <a:cs typeface="Montserrat"/>
                <a:sym typeface="Montserrat"/>
              </a:rPr>
              <a:t>gør</a:t>
            </a:r>
            <a:r>
              <a:rPr lang="en-US" sz="1999" dirty="0">
                <a:solidFill>
                  <a:srgbClr val="000000"/>
                </a:solidFill>
                <a:latin typeface="Montserrat"/>
                <a:ea typeface="Montserrat"/>
                <a:cs typeface="Montserrat"/>
                <a:sym typeface="Montserrat"/>
              </a:rPr>
              <a:t> det </a:t>
            </a:r>
            <a:r>
              <a:rPr lang="en-US" sz="1999" dirty="0" err="1">
                <a:solidFill>
                  <a:srgbClr val="000000"/>
                </a:solidFill>
                <a:latin typeface="Montserrat"/>
                <a:ea typeface="Montserrat"/>
                <a:cs typeface="Montserrat"/>
                <a:sym typeface="Montserrat"/>
              </a:rPr>
              <a:t>usynlige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synligt</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viser</a:t>
            </a:r>
            <a:r>
              <a:rPr lang="en-US" sz="1999" dirty="0">
                <a:solidFill>
                  <a:srgbClr val="000000"/>
                </a:solidFill>
                <a:latin typeface="Montserrat"/>
                <a:ea typeface="Montserrat"/>
                <a:cs typeface="Montserrat"/>
                <a:sym typeface="Montserrat"/>
              </a:rPr>
              <a:t>, at </a:t>
            </a:r>
            <a:r>
              <a:rPr lang="en-US" sz="1999" dirty="0" err="1">
                <a:solidFill>
                  <a:srgbClr val="000000"/>
                </a:solidFill>
                <a:latin typeface="Montserrat"/>
                <a:ea typeface="Montserrat"/>
                <a:cs typeface="Montserrat"/>
                <a:sym typeface="Montserrat"/>
              </a:rPr>
              <a:t>hver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rolle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tæller</a:t>
            </a:r>
            <a:r>
              <a:rPr lang="en-US" sz="1999" dirty="0">
                <a:solidFill>
                  <a:srgbClr val="000000"/>
                </a:solidFill>
                <a:latin typeface="Montserrat"/>
                <a:ea typeface="Montserrat"/>
                <a:cs typeface="Montserrat"/>
                <a:sym typeface="Montserrat"/>
              </a:rPr>
              <a:t>. </a:t>
            </a:r>
            <a:r>
              <a:rPr lang="en-US" sz="1999" i="1" dirty="0">
                <a:solidFill>
                  <a:srgbClr val="000000"/>
                </a:solidFill>
                <a:latin typeface="Montserrat Italics"/>
                <a:ea typeface="Montserrat Italics"/>
                <a:cs typeface="Montserrat Italics"/>
                <a:sym typeface="Montserrat Italics"/>
              </a:rPr>
              <a:t>Vi </a:t>
            </a:r>
            <a:r>
              <a:rPr lang="en-US" sz="1999" i="1" dirty="0" err="1">
                <a:solidFill>
                  <a:srgbClr val="000000"/>
                </a:solidFill>
                <a:latin typeface="Montserrat Italics"/>
                <a:ea typeface="Montserrat Italics"/>
                <a:cs typeface="Montserrat Italics"/>
                <a:sym typeface="Montserrat Italics"/>
              </a:rPr>
              <a:t>nominerer</a:t>
            </a:r>
            <a:r>
              <a:rPr lang="en-US" sz="1999" i="1" dirty="0">
                <a:solidFill>
                  <a:srgbClr val="000000"/>
                </a:solidFill>
                <a:latin typeface="Montserrat Italics"/>
                <a:ea typeface="Montserrat Italics"/>
                <a:cs typeface="Montserrat Italics"/>
                <a:sym typeface="Montserrat Italics"/>
              </a:rPr>
              <a:t> dig, </a:t>
            </a:r>
            <a:r>
              <a:rPr lang="en-US" sz="1999" i="1" dirty="0" err="1">
                <a:solidFill>
                  <a:srgbClr val="000000"/>
                </a:solidFill>
                <a:latin typeface="Montserrat Italics"/>
                <a:ea typeface="Montserrat Italics"/>
                <a:cs typeface="Montserrat Italics"/>
                <a:sym typeface="Montserrat Italics"/>
              </a:rPr>
              <a:t>fordi</a:t>
            </a:r>
            <a:r>
              <a:rPr lang="en-US" sz="1999" i="1" dirty="0">
                <a:solidFill>
                  <a:srgbClr val="000000"/>
                </a:solidFill>
                <a:latin typeface="Montserrat Italics"/>
                <a:ea typeface="Montserrat Italics"/>
                <a:cs typeface="Montserrat Italics"/>
                <a:sym typeface="Montserrat Italics"/>
              </a:rPr>
              <a:t> du </a:t>
            </a:r>
            <a:r>
              <a:rPr lang="en-US" sz="1999" i="1" dirty="0" err="1">
                <a:solidFill>
                  <a:srgbClr val="000000"/>
                </a:solidFill>
                <a:latin typeface="Montserrat Italics"/>
                <a:ea typeface="Montserrat Italics"/>
                <a:cs typeface="Montserrat Italics"/>
                <a:sym typeface="Montserrat Italics"/>
              </a:rPr>
              <a:t>altid</a:t>
            </a:r>
            <a:r>
              <a:rPr lang="en-US" sz="1999" i="1" dirty="0">
                <a:solidFill>
                  <a:srgbClr val="000000"/>
                </a:solidFill>
                <a:latin typeface="Montserrat Italics"/>
                <a:ea typeface="Montserrat Italics"/>
                <a:cs typeface="Montserrat Italics"/>
                <a:sym typeface="Montserrat Italics"/>
              </a:rPr>
              <a:t> </a:t>
            </a:r>
            <a:r>
              <a:rPr lang="en-US" sz="1999" i="1" dirty="0" err="1">
                <a:solidFill>
                  <a:srgbClr val="000000"/>
                </a:solidFill>
                <a:latin typeface="Montserrat Italics"/>
                <a:ea typeface="Montserrat Italics"/>
                <a:cs typeface="Montserrat Italics"/>
                <a:sym typeface="Montserrat Italics"/>
              </a:rPr>
              <a:t>får</a:t>
            </a:r>
            <a:r>
              <a:rPr lang="en-US" sz="1999" i="1" dirty="0">
                <a:solidFill>
                  <a:srgbClr val="000000"/>
                </a:solidFill>
                <a:latin typeface="Montserrat Italics"/>
                <a:ea typeface="Montserrat Italics"/>
                <a:cs typeface="Montserrat Italics"/>
                <a:sym typeface="Montserrat Italics"/>
              </a:rPr>
              <a:t> </a:t>
            </a:r>
            <a:r>
              <a:rPr lang="en-US" sz="1999" i="1" dirty="0" err="1">
                <a:solidFill>
                  <a:srgbClr val="000000"/>
                </a:solidFill>
                <a:latin typeface="Montserrat Italics"/>
                <a:ea typeface="Montserrat Italics"/>
                <a:cs typeface="Montserrat Italics"/>
                <a:sym typeface="Montserrat Italics"/>
              </a:rPr>
              <a:t>arbejdsdagene</a:t>
            </a:r>
            <a:r>
              <a:rPr lang="en-US" sz="1999" i="1" dirty="0">
                <a:solidFill>
                  <a:srgbClr val="000000"/>
                </a:solidFill>
                <a:latin typeface="Montserrat Italics"/>
                <a:ea typeface="Montserrat Italics"/>
                <a:cs typeface="Montserrat Italics"/>
                <a:sym typeface="Montserrat Italics"/>
              </a:rPr>
              <a:t> </a:t>
            </a:r>
            <a:r>
              <a:rPr lang="en-US" sz="1999" i="1" dirty="0" err="1">
                <a:solidFill>
                  <a:srgbClr val="000000"/>
                </a:solidFill>
                <a:latin typeface="Montserrat Italics"/>
                <a:ea typeface="Montserrat Italics"/>
                <a:cs typeface="Montserrat Italics"/>
                <a:sym typeface="Montserrat Italics"/>
              </a:rPr>
              <a:t>til</a:t>
            </a:r>
            <a:r>
              <a:rPr lang="en-US" sz="1999" i="1" dirty="0">
                <a:solidFill>
                  <a:srgbClr val="000000"/>
                </a:solidFill>
                <a:latin typeface="Montserrat Italics"/>
                <a:ea typeface="Montserrat Italics"/>
                <a:cs typeface="Montserrat Italics"/>
                <a:sym typeface="Montserrat Italics"/>
              </a:rPr>
              <a:t> at </a:t>
            </a:r>
            <a:r>
              <a:rPr lang="en-US" sz="1999" i="1" dirty="0" err="1">
                <a:solidFill>
                  <a:srgbClr val="000000"/>
                </a:solidFill>
                <a:latin typeface="Montserrat Italics"/>
                <a:ea typeface="Montserrat Italics"/>
                <a:cs typeface="Montserrat Italics"/>
                <a:sym typeface="Montserrat Italics"/>
              </a:rPr>
              <a:t>skinne</a:t>
            </a:r>
            <a:r>
              <a:rPr lang="en-US" sz="1999" i="1" dirty="0">
                <a:solidFill>
                  <a:srgbClr val="000000"/>
                </a:solidFill>
                <a:latin typeface="Montserrat Italics"/>
                <a:ea typeface="Montserrat Italics"/>
                <a:cs typeface="Montserrat Italics"/>
                <a:sym typeface="Montserrat Italics"/>
              </a:rPr>
              <a:t>.</a:t>
            </a:r>
          </a:p>
        </p:txBody>
      </p:sp>
      <p:sp>
        <p:nvSpPr>
          <p:cNvPr id="12" name="TextBox 12"/>
          <p:cNvSpPr txBox="1"/>
          <p:nvPr/>
        </p:nvSpPr>
        <p:spPr>
          <a:xfrm>
            <a:off x="9440161" y="7082361"/>
            <a:ext cx="7294679" cy="1742588"/>
          </a:xfrm>
          <a:prstGeom prst="rect">
            <a:avLst/>
          </a:prstGeom>
        </p:spPr>
        <p:txBody>
          <a:bodyPr lIns="0" tIns="0" rIns="0" bIns="0" rtlCol="0" anchor="t">
            <a:spAutoFit/>
          </a:bodyPr>
          <a:lstStyle/>
          <a:p>
            <a:pPr algn="ctr">
              <a:lnSpc>
                <a:spcPts val="2775"/>
              </a:lnSpc>
            </a:pPr>
            <a:r>
              <a:rPr lang="en-US" sz="1999" b="1" dirty="0" err="1">
                <a:solidFill>
                  <a:srgbClr val="000000"/>
                </a:solidFill>
                <a:latin typeface="Montserrat Bold"/>
                <a:ea typeface="Montserrat Bold"/>
                <a:cs typeface="Montserrat Bold"/>
                <a:sym typeface="Montserrat Bold"/>
              </a:rPr>
              <a:t>Årets</a:t>
            </a:r>
            <a:r>
              <a:rPr lang="en-US" sz="1999" b="1" dirty="0">
                <a:solidFill>
                  <a:srgbClr val="000000"/>
                </a:solidFill>
                <a:latin typeface="Montserrat Bold"/>
                <a:ea typeface="Montserrat Bold"/>
                <a:cs typeface="Montserrat Bold"/>
                <a:sym typeface="Montserrat Bold"/>
              </a:rPr>
              <a:t> </a:t>
            </a:r>
            <a:r>
              <a:rPr lang="en-US" sz="1999" b="1" dirty="0" err="1">
                <a:solidFill>
                  <a:srgbClr val="000000"/>
                </a:solidFill>
                <a:latin typeface="Montserrat Bold"/>
                <a:ea typeface="Montserrat Bold"/>
                <a:cs typeface="Montserrat Bold"/>
                <a:sym typeface="Montserrat Bold"/>
              </a:rPr>
              <a:t>opvasker</a:t>
            </a:r>
            <a:r>
              <a:rPr lang="en-US" sz="1999" b="1" dirty="0">
                <a:solidFill>
                  <a:srgbClr val="000000"/>
                </a:solidFill>
                <a:latin typeface="Montserrat Bold"/>
                <a:ea typeface="Montserrat Bold"/>
                <a:cs typeface="Montserrat Bold"/>
                <a:sym typeface="Montserrat Bold"/>
              </a:rPr>
              <a:t> </a:t>
            </a:r>
            <a:r>
              <a:rPr lang="en-US" sz="1999" b="1" dirty="0">
                <a:solidFill>
                  <a:srgbClr val="F86307"/>
                </a:solidFill>
                <a:latin typeface="Montserrat Bold"/>
                <a:ea typeface="Montserrat Bold"/>
                <a:cs typeface="Montserrat Bold"/>
                <a:sym typeface="Montserrat Bold"/>
              </a:rPr>
              <a:t>Jatak</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til</a:t>
            </a:r>
            <a:r>
              <a:rPr lang="en-US" sz="1999" dirty="0">
                <a:solidFill>
                  <a:srgbClr val="000000"/>
                </a:solidFill>
                <a:latin typeface="Montserrat"/>
                <a:ea typeface="Montserrat"/>
                <a:cs typeface="Montserrat"/>
                <a:sym typeface="Montserrat"/>
              </a:rPr>
              <a:t> dig, der </a:t>
            </a:r>
            <a:r>
              <a:rPr lang="en-US" sz="1999" dirty="0" err="1">
                <a:solidFill>
                  <a:srgbClr val="000000"/>
                </a:solidFill>
                <a:latin typeface="Montserrat"/>
                <a:ea typeface="Montserrat"/>
                <a:cs typeface="Montserrat"/>
                <a:sym typeface="Montserrat"/>
              </a:rPr>
              <a:t>altid</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gør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en</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ekstra</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indsats</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spreder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energi</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omkring</a:t>
            </a:r>
            <a:r>
              <a:rPr lang="en-US" sz="1999" dirty="0">
                <a:solidFill>
                  <a:srgbClr val="000000"/>
                </a:solidFill>
                <a:latin typeface="Montserrat"/>
                <a:ea typeface="Montserrat"/>
                <a:cs typeface="Montserrat"/>
                <a:sym typeface="Montserrat"/>
              </a:rPr>
              <a:t> dig. Du </a:t>
            </a:r>
            <a:r>
              <a:rPr lang="en-US" sz="1999" dirty="0" err="1">
                <a:solidFill>
                  <a:srgbClr val="000000"/>
                </a:solidFill>
                <a:latin typeface="Montserrat"/>
                <a:ea typeface="Montserrat"/>
                <a:cs typeface="Montserrat"/>
                <a:sym typeface="Montserrat"/>
              </a:rPr>
              <a:t>inspirerer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kollegerne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skaber</a:t>
            </a:r>
            <a:r>
              <a:rPr lang="en-US" sz="1999" dirty="0">
                <a:solidFill>
                  <a:srgbClr val="000000"/>
                </a:solidFill>
                <a:latin typeface="Montserrat"/>
                <a:ea typeface="Montserrat"/>
                <a:cs typeface="Montserrat"/>
                <a:sym typeface="Montserrat"/>
              </a:rPr>
              <a:t> god </a:t>
            </a:r>
            <a:r>
              <a:rPr lang="en-US" sz="1999" dirty="0" err="1">
                <a:solidFill>
                  <a:srgbClr val="000000"/>
                </a:solidFill>
                <a:latin typeface="Montserrat"/>
                <a:ea typeface="Montserrat"/>
                <a:cs typeface="Montserrat"/>
                <a:sym typeface="Montserrat"/>
              </a:rPr>
              <a:t>stemning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får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hverdagen</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til</a:t>
            </a:r>
            <a:r>
              <a:rPr lang="en-US" sz="1999" dirty="0">
                <a:solidFill>
                  <a:srgbClr val="000000"/>
                </a:solidFill>
                <a:latin typeface="Montserrat"/>
                <a:ea typeface="Montserrat"/>
                <a:cs typeface="Montserrat"/>
                <a:sym typeface="Montserrat"/>
              </a:rPr>
              <a:t> at </a:t>
            </a:r>
            <a:r>
              <a:rPr lang="en-US" sz="1999" dirty="0" err="1">
                <a:solidFill>
                  <a:srgbClr val="000000"/>
                </a:solidFill>
                <a:latin typeface="Montserrat"/>
                <a:ea typeface="Montserrat"/>
                <a:cs typeface="Montserrat"/>
                <a:sym typeface="Montserrat"/>
              </a:rPr>
              <a:t>glitre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lidt</a:t>
            </a:r>
            <a:r>
              <a:rPr lang="en-US" sz="1999" dirty="0">
                <a:solidFill>
                  <a:srgbClr val="000000"/>
                </a:solidFill>
                <a:latin typeface="Montserrat"/>
                <a:ea typeface="Montserrat"/>
                <a:cs typeface="Montserrat"/>
                <a:sym typeface="Montserrat"/>
              </a:rPr>
              <a:t> mere. </a:t>
            </a:r>
            <a:r>
              <a:rPr lang="en-US" sz="1999" i="1" dirty="0">
                <a:solidFill>
                  <a:srgbClr val="000000"/>
                </a:solidFill>
                <a:latin typeface="Montserrat Italics"/>
                <a:ea typeface="Montserrat Italics"/>
                <a:cs typeface="Montserrat Italics"/>
                <a:sym typeface="Montserrat Italics"/>
              </a:rPr>
              <a:t>Vi </a:t>
            </a:r>
            <a:r>
              <a:rPr lang="en-US" sz="1999" i="1" dirty="0" err="1">
                <a:solidFill>
                  <a:srgbClr val="000000"/>
                </a:solidFill>
                <a:latin typeface="Montserrat Italics"/>
                <a:ea typeface="Montserrat Italics"/>
                <a:cs typeface="Montserrat Italics"/>
                <a:sym typeface="Montserrat Italics"/>
              </a:rPr>
              <a:t>nominerer</a:t>
            </a:r>
            <a:r>
              <a:rPr lang="en-US" sz="1999" i="1" dirty="0">
                <a:solidFill>
                  <a:srgbClr val="000000"/>
                </a:solidFill>
                <a:latin typeface="Montserrat Italics"/>
                <a:ea typeface="Montserrat Italics"/>
                <a:cs typeface="Montserrat Italics"/>
                <a:sym typeface="Montserrat Italics"/>
              </a:rPr>
              <a:t> dig, </a:t>
            </a:r>
            <a:r>
              <a:rPr lang="en-US" sz="1999" i="1" dirty="0" err="1">
                <a:solidFill>
                  <a:srgbClr val="000000"/>
                </a:solidFill>
                <a:latin typeface="Montserrat Italics"/>
                <a:ea typeface="Montserrat Italics"/>
                <a:cs typeface="Montserrat Italics"/>
                <a:sym typeface="Montserrat Italics"/>
              </a:rPr>
              <a:t>fordi</a:t>
            </a:r>
            <a:r>
              <a:rPr lang="en-US" sz="1999" i="1" dirty="0">
                <a:solidFill>
                  <a:srgbClr val="000000"/>
                </a:solidFill>
                <a:latin typeface="Montserrat Italics"/>
                <a:ea typeface="Montserrat Italics"/>
                <a:cs typeface="Montserrat Italics"/>
                <a:sym typeface="Montserrat Italics"/>
              </a:rPr>
              <a:t> du </a:t>
            </a:r>
            <a:r>
              <a:rPr lang="en-US" sz="1999" i="1" dirty="0" err="1">
                <a:solidFill>
                  <a:srgbClr val="000000"/>
                </a:solidFill>
                <a:latin typeface="Montserrat Italics"/>
                <a:ea typeface="Montserrat Italics"/>
                <a:cs typeface="Montserrat Italics"/>
                <a:sym typeface="Montserrat Italics"/>
              </a:rPr>
              <a:t>gør</a:t>
            </a:r>
            <a:r>
              <a:rPr lang="en-US" sz="1999" i="1" dirty="0">
                <a:solidFill>
                  <a:srgbClr val="000000"/>
                </a:solidFill>
                <a:latin typeface="Montserrat Italics"/>
                <a:ea typeface="Montserrat Italics"/>
                <a:cs typeface="Montserrat Italics"/>
                <a:sym typeface="Montserrat Italics"/>
              </a:rPr>
              <a:t> </a:t>
            </a:r>
            <a:r>
              <a:rPr lang="en-US" sz="1999" i="1" dirty="0" err="1">
                <a:solidFill>
                  <a:srgbClr val="000000"/>
                </a:solidFill>
                <a:latin typeface="Montserrat Italics"/>
                <a:ea typeface="Montserrat Italics"/>
                <a:cs typeface="Montserrat Italics"/>
                <a:sym typeface="Montserrat Italics"/>
              </a:rPr>
              <a:t>en</a:t>
            </a:r>
            <a:r>
              <a:rPr lang="en-US" sz="1999" i="1" dirty="0">
                <a:solidFill>
                  <a:srgbClr val="000000"/>
                </a:solidFill>
                <a:latin typeface="Montserrat Italics"/>
                <a:ea typeface="Montserrat Italics"/>
                <a:cs typeface="Montserrat Italics"/>
                <a:sym typeface="Montserrat Italics"/>
              </a:rPr>
              <a:t> </a:t>
            </a:r>
            <a:r>
              <a:rPr lang="en-US" sz="1999" i="1" dirty="0" err="1">
                <a:solidFill>
                  <a:srgbClr val="000000"/>
                </a:solidFill>
                <a:latin typeface="Montserrat Italics"/>
                <a:ea typeface="Montserrat Italics"/>
                <a:cs typeface="Montserrat Italics"/>
                <a:sym typeface="Montserrat Italics"/>
              </a:rPr>
              <a:t>forskel</a:t>
            </a:r>
            <a:r>
              <a:rPr lang="en-US" sz="1999" i="1" dirty="0">
                <a:solidFill>
                  <a:srgbClr val="000000"/>
                </a:solidFill>
                <a:latin typeface="Montserrat Italics"/>
                <a:ea typeface="Montserrat Italics"/>
                <a:cs typeface="Montserrat Italics"/>
                <a:sym typeface="Montserrat Italics"/>
              </a:rPr>
              <a:t> – </a:t>
            </a:r>
            <a:r>
              <a:rPr lang="en-US" sz="1999" i="1" dirty="0" err="1">
                <a:solidFill>
                  <a:srgbClr val="000000"/>
                </a:solidFill>
                <a:latin typeface="Montserrat Italics"/>
                <a:ea typeface="Montserrat Italics"/>
                <a:cs typeface="Montserrat Italics"/>
                <a:sym typeface="Montserrat Italics"/>
              </a:rPr>
              <a:t>hver</a:t>
            </a:r>
            <a:r>
              <a:rPr lang="en-US" sz="1999" i="1" dirty="0">
                <a:solidFill>
                  <a:srgbClr val="000000"/>
                </a:solidFill>
                <a:latin typeface="Montserrat Italics"/>
                <a:ea typeface="Montserrat Italics"/>
                <a:cs typeface="Montserrat Italics"/>
                <a:sym typeface="Montserrat Italics"/>
              </a:rPr>
              <a:t> </a:t>
            </a:r>
            <a:r>
              <a:rPr lang="en-US" sz="1999" i="1" dirty="0" err="1">
                <a:solidFill>
                  <a:srgbClr val="000000"/>
                </a:solidFill>
                <a:latin typeface="Montserrat Italics"/>
                <a:ea typeface="Montserrat Italics"/>
                <a:cs typeface="Montserrat Italics"/>
                <a:sym typeface="Montserrat Italics"/>
              </a:rPr>
              <a:t>dag</a:t>
            </a:r>
            <a:r>
              <a:rPr lang="en-US" sz="1999" i="1" dirty="0">
                <a:solidFill>
                  <a:srgbClr val="000000"/>
                </a:solidFill>
                <a:latin typeface="Montserrat Italics"/>
                <a:ea typeface="Montserrat Italics"/>
                <a:cs typeface="Montserrat Italics"/>
                <a:sym typeface="Montserrat Italics"/>
              </a:rPr>
              <a:t>.</a:t>
            </a:r>
          </a:p>
        </p:txBody>
      </p:sp>
      <p:sp>
        <p:nvSpPr>
          <p:cNvPr id="15" name="TextBox 4">
            <a:extLst>
              <a:ext uri="{FF2B5EF4-FFF2-40B4-BE49-F238E27FC236}">
                <a16:creationId xmlns:a16="http://schemas.microsoft.com/office/drawing/2014/main" id="{3FA72AF0-FAF1-9907-1A05-304B21865841}"/>
              </a:ext>
            </a:extLst>
          </p:cNvPr>
          <p:cNvSpPr txBox="1"/>
          <p:nvPr/>
        </p:nvSpPr>
        <p:spPr>
          <a:xfrm>
            <a:off x="10589712" y="2079614"/>
            <a:ext cx="4995579" cy="566374"/>
          </a:xfrm>
          <a:prstGeom prst="rect">
            <a:avLst/>
          </a:prstGeom>
        </p:spPr>
        <p:txBody>
          <a:bodyPr wrap="square" lIns="0" tIns="0" rIns="0" bIns="0" rtlCol="0" anchor="t">
            <a:spAutoFit/>
          </a:bodyPr>
          <a:lstStyle/>
          <a:p>
            <a:pPr algn="l">
              <a:lnSpc>
                <a:spcPts val="4893"/>
              </a:lnSpc>
            </a:pPr>
            <a:r>
              <a:rPr lang="en-US" sz="3000" b="1" dirty="0">
                <a:solidFill>
                  <a:srgbClr val="000000"/>
                </a:solidFill>
                <a:latin typeface="Montserrat Bold"/>
                <a:ea typeface="Montserrat Bold"/>
                <a:cs typeface="Montserrat Bold"/>
                <a:sym typeface="Montserrat Bold"/>
              </a:rPr>
              <a:t>ÅRETS HÆDERSPRISER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48251" y="8524789"/>
            <a:ext cx="3971925" cy="1466850"/>
            <a:chOff x="0" y="0"/>
            <a:chExt cx="5295900" cy="1955800"/>
          </a:xfrm>
        </p:grpSpPr>
        <p:sp>
          <p:nvSpPr>
            <p:cNvPr id="3" name="Freeform 3"/>
            <p:cNvSpPr/>
            <p:nvPr/>
          </p:nvSpPr>
          <p:spPr>
            <a:xfrm>
              <a:off x="0" y="0"/>
              <a:ext cx="5295900" cy="1955800"/>
            </a:xfrm>
            <a:custGeom>
              <a:avLst/>
              <a:gdLst/>
              <a:ahLst/>
              <a:cxnLst/>
              <a:rect l="l" t="t" r="r" b="b"/>
              <a:pathLst>
                <a:path w="5295900" h="1955800">
                  <a:moveTo>
                    <a:pt x="0" y="0"/>
                  </a:moveTo>
                  <a:lnTo>
                    <a:pt x="5295900" y="0"/>
                  </a:lnTo>
                  <a:lnTo>
                    <a:pt x="5295900" y="1955800"/>
                  </a:lnTo>
                  <a:lnTo>
                    <a:pt x="0" y="1955800"/>
                  </a:lnTo>
                  <a:lnTo>
                    <a:pt x="0" y="0"/>
                  </a:lnTo>
                  <a:close/>
                </a:path>
              </a:pathLst>
            </a:custGeom>
            <a:blipFill>
              <a:blip r:embed="rId2"/>
              <a:stretch>
                <a:fillRect/>
              </a:stretch>
            </a:blipFill>
          </p:spPr>
          <p:txBody>
            <a:bodyPr/>
            <a:lstStyle/>
            <a:p>
              <a:endParaRPr lang="da-DK"/>
            </a:p>
          </p:txBody>
        </p:sp>
      </p:grpSp>
      <p:sp>
        <p:nvSpPr>
          <p:cNvPr id="4" name="TextBox 4"/>
          <p:cNvSpPr txBox="1"/>
          <p:nvPr/>
        </p:nvSpPr>
        <p:spPr>
          <a:xfrm>
            <a:off x="2527887" y="1792376"/>
            <a:ext cx="13496649" cy="1390237"/>
          </a:xfrm>
          <a:prstGeom prst="rect">
            <a:avLst/>
          </a:prstGeom>
        </p:spPr>
        <p:txBody>
          <a:bodyPr lIns="0" tIns="0" rIns="0" bIns="0" rtlCol="0" anchor="t">
            <a:spAutoFit/>
          </a:bodyPr>
          <a:lstStyle/>
          <a:p>
            <a:pPr algn="ctr">
              <a:lnSpc>
                <a:spcPts val="2775"/>
              </a:lnSpc>
            </a:pPr>
            <a:r>
              <a:rPr lang="en-US" sz="1999">
                <a:solidFill>
                  <a:srgbClr val="F86307"/>
                </a:solidFill>
                <a:latin typeface="Montserrat"/>
                <a:ea typeface="Montserrat"/>
                <a:cs typeface="Montserrat"/>
                <a:sym typeface="Montserrat"/>
              </a:rPr>
              <a:t>Jatak-prisen </a:t>
            </a:r>
            <a:r>
              <a:rPr lang="en-US" sz="1999">
                <a:solidFill>
                  <a:srgbClr val="000000"/>
                </a:solidFill>
                <a:latin typeface="Montserrat"/>
                <a:ea typeface="Montserrat"/>
                <a:cs typeface="Montserrat"/>
                <a:sym typeface="Montserrat"/>
              </a:rPr>
              <a:t>er en hyldest til dem, der skaber gode arbejdsdage i restaurationsbranchen. </a:t>
            </a:r>
          </a:p>
          <a:p>
            <a:pPr algn="ctr">
              <a:lnSpc>
                <a:spcPts val="2775"/>
              </a:lnSpc>
            </a:pPr>
            <a:r>
              <a:rPr lang="en-US" sz="1999">
                <a:solidFill>
                  <a:srgbClr val="000000"/>
                </a:solidFill>
                <a:latin typeface="Montserrat"/>
                <a:ea typeface="Montserrat"/>
                <a:cs typeface="Montserrat"/>
                <a:sym typeface="Montserrat"/>
              </a:rPr>
              <a:t>Prisen anerkender de kolleger og teams, der løfter hinanden, spreder god energi, skaber struktur og styrker samarbejdet på arbejdspladsen. Formålet er at sætte fokus på det gode arbejde og inspirere alle til at dyrke en kultur, hvor gode arbejdsdage er en selvfølge.</a:t>
            </a:r>
          </a:p>
        </p:txBody>
      </p:sp>
      <p:sp>
        <p:nvSpPr>
          <p:cNvPr id="5" name="TextBox 5"/>
          <p:cNvSpPr txBox="1"/>
          <p:nvPr/>
        </p:nvSpPr>
        <p:spPr>
          <a:xfrm>
            <a:off x="2461060" y="3554501"/>
            <a:ext cx="13633018" cy="2096633"/>
          </a:xfrm>
          <a:prstGeom prst="rect">
            <a:avLst/>
          </a:prstGeom>
        </p:spPr>
        <p:txBody>
          <a:bodyPr lIns="0" tIns="0" rIns="0" bIns="0" rtlCol="0" anchor="t">
            <a:spAutoFit/>
          </a:bodyPr>
          <a:lstStyle/>
          <a:p>
            <a:pPr algn="ctr">
              <a:lnSpc>
                <a:spcPts val="2775"/>
              </a:lnSpc>
            </a:pPr>
            <a:r>
              <a:rPr lang="en-US" sz="1999" dirty="0">
                <a:solidFill>
                  <a:srgbClr val="000000"/>
                </a:solidFill>
                <a:latin typeface="Montserrat"/>
                <a:ea typeface="Montserrat"/>
                <a:cs typeface="Montserrat"/>
                <a:sym typeface="Montserrat"/>
              </a:rPr>
              <a:t>Bag </a:t>
            </a:r>
            <a:r>
              <a:rPr lang="en-US" sz="1999" dirty="0" err="1">
                <a:solidFill>
                  <a:srgbClr val="000000"/>
                </a:solidFill>
                <a:latin typeface="Montserrat"/>
                <a:ea typeface="Montserrat"/>
                <a:cs typeface="Montserrat"/>
                <a:sym typeface="Montserrat"/>
              </a:rPr>
              <a:t>prisen</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står</a:t>
            </a:r>
            <a:r>
              <a:rPr lang="en-US" sz="1999" dirty="0">
                <a:solidFill>
                  <a:srgbClr val="000000"/>
                </a:solidFill>
                <a:latin typeface="Montserrat"/>
                <a:ea typeface="Montserrat"/>
                <a:cs typeface="Montserrat"/>
                <a:sym typeface="Montserrat"/>
              </a:rPr>
              <a:t> </a:t>
            </a:r>
            <a:r>
              <a:rPr lang="en-US" sz="1999" b="1" dirty="0">
                <a:solidFill>
                  <a:srgbClr val="000000"/>
                </a:solidFill>
                <a:latin typeface="Montserrat Bold"/>
                <a:ea typeface="Montserrat Bold"/>
                <a:cs typeface="Montserrat Bold"/>
                <a:sym typeface="Montserrat Bold"/>
              </a:rPr>
              <a:t>NECTO</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en</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almennyttig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organisation</a:t>
            </a:r>
            <a:r>
              <a:rPr lang="en-US" sz="1999" dirty="0">
                <a:solidFill>
                  <a:srgbClr val="000000"/>
                </a:solidFill>
                <a:latin typeface="Montserrat"/>
                <a:ea typeface="Montserrat"/>
                <a:cs typeface="Montserrat"/>
                <a:sym typeface="Montserrat"/>
              </a:rPr>
              <a:t>, der </a:t>
            </a:r>
            <a:r>
              <a:rPr lang="en-US" sz="1999" dirty="0" err="1">
                <a:solidFill>
                  <a:srgbClr val="000000"/>
                </a:solidFill>
                <a:latin typeface="Montserrat"/>
                <a:ea typeface="Montserrat"/>
                <a:cs typeface="Montserrat"/>
                <a:sym typeface="Montserrat"/>
              </a:rPr>
              <a:t>arbejder</a:t>
            </a:r>
            <a:r>
              <a:rPr lang="en-US" sz="1999" dirty="0">
                <a:solidFill>
                  <a:srgbClr val="000000"/>
                </a:solidFill>
                <a:latin typeface="Montserrat"/>
                <a:ea typeface="Montserrat"/>
                <a:cs typeface="Montserrat"/>
                <a:sym typeface="Montserrat"/>
              </a:rPr>
              <a:t> for </a:t>
            </a:r>
            <a:r>
              <a:rPr lang="en-US" sz="1999" dirty="0" err="1">
                <a:solidFill>
                  <a:srgbClr val="000000"/>
                </a:solidFill>
                <a:latin typeface="Montserrat"/>
                <a:ea typeface="Montserrat"/>
                <a:cs typeface="Montserrat"/>
                <a:sym typeface="Montserrat"/>
              </a:rPr>
              <a:t>bedre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trivsel</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mental </a:t>
            </a:r>
            <a:r>
              <a:rPr lang="en-US" sz="1999" dirty="0" err="1">
                <a:solidFill>
                  <a:srgbClr val="000000"/>
                </a:solidFill>
                <a:latin typeface="Montserrat"/>
                <a:ea typeface="Montserrat"/>
                <a:cs typeface="Montserrat"/>
                <a:sym typeface="Montserrat"/>
              </a:rPr>
              <a:t>sundhed</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på</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danske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arbejdspladser</a:t>
            </a:r>
            <a:r>
              <a:rPr lang="en-US" sz="1999" dirty="0">
                <a:solidFill>
                  <a:srgbClr val="000000"/>
                </a:solidFill>
                <a:latin typeface="Montserrat"/>
                <a:ea typeface="Montserrat"/>
                <a:cs typeface="Montserrat"/>
                <a:sym typeface="Montserrat"/>
              </a:rPr>
              <a:t> – </a:t>
            </a:r>
            <a:r>
              <a:rPr lang="en-US" sz="1999" dirty="0" err="1">
                <a:solidFill>
                  <a:srgbClr val="000000"/>
                </a:solidFill>
                <a:latin typeface="Montserrat"/>
                <a:ea typeface="Montserrat"/>
                <a:cs typeface="Montserrat"/>
                <a:sym typeface="Montserrat"/>
              </a:rPr>
              <a:t>altid</a:t>
            </a:r>
            <a:r>
              <a:rPr lang="en-US" sz="1999" dirty="0">
                <a:solidFill>
                  <a:srgbClr val="000000"/>
                </a:solidFill>
                <a:latin typeface="Montserrat"/>
                <a:ea typeface="Montserrat"/>
                <a:cs typeface="Montserrat"/>
                <a:sym typeface="Montserrat"/>
              </a:rPr>
              <a:t> gratis for dem, der </a:t>
            </a:r>
            <a:r>
              <a:rPr lang="en-US" sz="1999" dirty="0" err="1">
                <a:solidFill>
                  <a:srgbClr val="000000"/>
                </a:solidFill>
                <a:latin typeface="Montserrat"/>
                <a:ea typeface="Montserrat"/>
                <a:cs typeface="Montserrat"/>
                <a:sym typeface="Montserrat"/>
              </a:rPr>
              <a:t>bruger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værktøjerne</a:t>
            </a:r>
            <a:r>
              <a:rPr lang="en-US" sz="1999" dirty="0">
                <a:solidFill>
                  <a:srgbClr val="000000"/>
                </a:solidFill>
                <a:latin typeface="Montserrat"/>
                <a:ea typeface="Montserrat"/>
                <a:cs typeface="Montserrat"/>
                <a:sym typeface="Montserrat"/>
              </a:rPr>
              <a:t>. I </a:t>
            </a:r>
            <a:r>
              <a:rPr lang="en-US" sz="1999" dirty="0" err="1">
                <a:solidFill>
                  <a:srgbClr val="000000"/>
                </a:solidFill>
                <a:latin typeface="Montserrat"/>
                <a:ea typeface="Montserrat"/>
                <a:cs typeface="Montserrat"/>
                <a:sym typeface="Montserrat"/>
              </a:rPr>
              <a:t>projektet</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har</a:t>
            </a:r>
            <a:r>
              <a:rPr lang="en-US" sz="1999" dirty="0">
                <a:solidFill>
                  <a:srgbClr val="000000"/>
                </a:solidFill>
                <a:latin typeface="Montserrat"/>
                <a:ea typeface="Montserrat"/>
                <a:cs typeface="Montserrat"/>
                <a:sym typeface="Montserrat"/>
              </a:rPr>
              <a:t> NECTO </a:t>
            </a:r>
            <a:r>
              <a:rPr lang="en-US" sz="1999" dirty="0" err="1">
                <a:solidFill>
                  <a:srgbClr val="000000"/>
                </a:solidFill>
                <a:latin typeface="Montserrat"/>
                <a:ea typeface="Montserrat"/>
                <a:cs typeface="Montserrat"/>
                <a:sym typeface="Montserrat"/>
              </a:rPr>
              <a:t>samarbejdet</a:t>
            </a:r>
            <a:r>
              <a:rPr lang="en-US" sz="1999" dirty="0">
                <a:solidFill>
                  <a:srgbClr val="000000"/>
                </a:solidFill>
                <a:latin typeface="Montserrat"/>
                <a:ea typeface="Montserrat"/>
                <a:cs typeface="Montserrat"/>
                <a:sym typeface="Montserrat"/>
              </a:rPr>
              <a:t> med </a:t>
            </a:r>
            <a:r>
              <a:rPr lang="en-US" sz="1999" dirty="0" err="1">
                <a:solidFill>
                  <a:srgbClr val="000000"/>
                </a:solidFill>
                <a:latin typeface="Montserrat"/>
                <a:ea typeface="Montserrat"/>
                <a:cs typeface="Montserrat"/>
                <a:sym typeface="Montserrat"/>
              </a:rPr>
              <a:t>branchens</a:t>
            </a:r>
            <a:r>
              <a:rPr lang="en-US" sz="1999" dirty="0">
                <a:solidFill>
                  <a:srgbClr val="000000"/>
                </a:solidFill>
                <a:latin typeface="Montserrat"/>
                <a:ea typeface="Montserrat"/>
                <a:cs typeface="Montserrat"/>
                <a:sym typeface="Montserrat"/>
              </a:rPr>
              <a:t> centrale </a:t>
            </a:r>
            <a:r>
              <a:rPr lang="en-US" sz="1999" dirty="0" err="1">
                <a:solidFill>
                  <a:srgbClr val="000000"/>
                </a:solidFill>
                <a:latin typeface="Montserrat"/>
                <a:ea typeface="Montserrat"/>
                <a:cs typeface="Montserrat"/>
                <a:sym typeface="Montserrat"/>
              </a:rPr>
              <a:t>aktører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gennemført</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konkrete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forløb</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på</a:t>
            </a:r>
            <a:r>
              <a:rPr lang="en-US" sz="1999" dirty="0">
                <a:solidFill>
                  <a:srgbClr val="000000"/>
                </a:solidFill>
                <a:latin typeface="Montserrat"/>
                <a:ea typeface="Montserrat"/>
                <a:cs typeface="Montserrat"/>
                <a:sym typeface="Montserrat"/>
              </a:rPr>
              <a:t> restauranter, </a:t>
            </a:r>
            <a:r>
              <a:rPr lang="en-US" sz="1999" dirty="0" err="1">
                <a:solidFill>
                  <a:srgbClr val="000000"/>
                </a:solidFill>
                <a:latin typeface="Montserrat"/>
                <a:ea typeface="Montserrat"/>
                <a:cs typeface="Montserrat"/>
                <a:sym typeface="Montserrat"/>
              </a:rPr>
              <a:t>caféer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barer. </a:t>
            </a:r>
            <a:r>
              <a:rPr lang="en-US" sz="1999" dirty="0" err="1">
                <a:solidFill>
                  <a:srgbClr val="000000"/>
                </a:solidFill>
                <a:latin typeface="Montserrat"/>
                <a:ea typeface="Montserrat"/>
                <a:cs typeface="Montserrat"/>
                <a:sym typeface="Montserrat"/>
              </a:rPr>
              <a:t>Erfaringerne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herfra</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har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dannet</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grundlag</a:t>
            </a:r>
            <a:r>
              <a:rPr lang="en-US" sz="1999" dirty="0">
                <a:solidFill>
                  <a:srgbClr val="000000"/>
                </a:solidFill>
                <a:latin typeface="Montserrat"/>
                <a:ea typeface="Montserrat"/>
                <a:cs typeface="Montserrat"/>
                <a:sym typeface="Montserrat"/>
              </a:rPr>
              <a:t> for </a:t>
            </a:r>
            <a:r>
              <a:rPr lang="en-US" sz="1999" dirty="0" err="1">
                <a:solidFill>
                  <a:srgbClr val="000000"/>
                </a:solidFill>
                <a:latin typeface="Montserrat"/>
                <a:ea typeface="Montserrat"/>
                <a:cs typeface="Montserrat"/>
                <a:sym typeface="Montserrat"/>
              </a:rPr>
              <a:t>en</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række</a:t>
            </a:r>
            <a:r>
              <a:rPr lang="en-US" sz="1999" dirty="0">
                <a:solidFill>
                  <a:srgbClr val="000000"/>
                </a:solidFill>
                <a:latin typeface="Montserrat"/>
                <a:ea typeface="Montserrat"/>
                <a:cs typeface="Montserrat"/>
                <a:sym typeface="Montserrat"/>
              </a:rPr>
              <a:t> </a:t>
            </a:r>
            <a:r>
              <a:rPr lang="en-US" sz="1999" i="1" dirty="0" err="1">
                <a:solidFill>
                  <a:srgbClr val="000000"/>
                </a:solidFill>
                <a:latin typeface="Montserrat Italics"/>
                <a:ea typeface="Montserrat Italics"/>
                <a:cs typeface="Montserrat Italics"/>
                <a:sym typeface="Montserrat Italics"/>
              </a:rPr>
              <a:t>praktiske</a:t>
            </a:r>
            <a:r>
              <a:rPr lang="en-US" sz="1999" i="1" dirty="0">
                <a:solidFill>
                  <a:srgbClr val="000000"/>
                </a:solidFill>
                <a:latin typeface="Montserrat Italics"/>
                <a:ea typeface="Montserrat Italics"/>
                <a:cs typeface="Montserrat Italics"/>
                <a:sym typeface="Montserrat Italics"/>
              </a:rPr>
              <a:t> </a:t>
            </a:r>
            <a:r>
              <a:rPr lang="en-US" sz="1999" i="1" dirty="0" err="1">
                <a:solidFill>
                  <a:srgbClr val="000000"/>
                </a:solidFill>
                <a:latin typeface="Montserrat Italics"/>
                <a:ea typeface="Montserrat Italics"/>
                <a:cs typeface="Montserrat Italics"/>
                <a:sym typeface="Montserrat Italics"/>
              </a:rPr>
              <a:t>værktøjer</a:t>
            </a:r>
            <a:r>
              <a:rPr lang="en-US" sz="1999" dirty="0">
                <a:solidFill>
                  <a:srgbClr val="000000"/>
                </a:solidFill>
                <a:latin typeface="Montserrat"/>
                <a:ea typeface="Montserrat"/>
                <a:cs typeface="Montserrat"/>
                <a:sym typeface="Montserrat"/>
              </a:rPr>
              <a:t>, der </a:t>
            </a:r>
            <a:r>
              <a:rPr lang="en-US" sz="1999" dirty="0" err="1">
                <a:solidFill>
                  <a:srgbClr val="000000"/>
                </a:solidFill>
                <a:latin typeface="Montserrat"/>
                <a:ea typeface="Montserrat"/>
                <a:cs typeface="Montserrat"/>
                <a:sym typeface="Montserrat"/>
              </a:rPr>
              <a:t>hjælper</a:t>
            </a:r>
            <a:r>
              <a:rPr lang="en-US" sz="1999" dirty="0">
                <a:solidFill>
                  <a:srgbClr val="000000"/>
                </a:solidFill>
                <a:latin typeface="Montserrat"/>
                <a:ea typeface="Montserrat"/>
                <a:cs typeface="Montserrat"/>
                <a:sym typeface="Montserrat"/>
              </a:rPr>
              <a:t> med de </a:t>
            </a:r>
            <a:r>
              <a:rPr lang="en-US" sz="1999" dirty="0" err="1">
                <a:solidFill>
                  <a:srgbClr val="000000"/>
                </a:solidFill>
                <a:latin typeface="Montserrat"/>
                <a:ea typeface="Montserrat"/>
                <a:cs typeface="Montserrat"/>
                <a:sym typeface="Montserrat"/>
              </a:rPr>
              <a:t>mest</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almindelige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udfordringer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i</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arbejdsmiljø</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trivsel</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som</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løbende</a:t>
            </a:r>
            <a:r>
              <a:rPr lang="en-US" sz="1999" dirty="0">
                <a:solidFill>
                  <a:srgbClr val="000000"/>
                </a:solidFill>
                <a:latin typeface="Montserrat"/>
                <a:ea typeface="Montserrat"/>
                <a:cs typeface="Montserrat"/>
                <a:sym typeface="Montserrat"/>
              </a:rPr>
              <a:t> testes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tilpasses</a:t>
            </a:r>
            <a:r>
              <a:rPr lang="en-US" sz="1999" dirty="0">
                <a:solidFill>
                  <a:srgbClr val="000000"/>
                </a:solidFill>
                <a:latin typeface="Montserrat"/>
                <a:ea typeface="Montserrat"/>
                <a:cs typeface="Montserrat"/>
                <a:sym typeface="Montserrat"/>
              </a:rPr>
              <a:t> med feedback </a:t>
            </a:r>
            <a:r>
              <a:rPr lang="en-US" sz="1999" dirty="0" err="1">
                <a:solidFill>
                  <a:srgbClr val="000000"/>
                </a:solidFill>
                <a:latin typeface="Montserrat"/>
                <a:ea typeface="Montserrat"/>
                <a:cs typeface="Montserrat"/>
                <a:sym typeface="Montserrat"/>
              </a:rPr>
              <a:t>fra</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medarbejdere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ledere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så</a:t>
            </a:r>
            <a:r>
              <a:rPr lang="en-US" sz="1999" dirty="0">
                <a:solidFill>
                  <a:srgbClr val="000000"/>
                </a:solidFill>
                <a:latin typeface="Montserrat"/>
                <a:ea typeface="Montserrat"/>
                <a:cs typeface="Montserrat"/>
                <a:sym typeface="Montserrat"/>
              </a:rPr>
              <a:t> de </a:t>
            </a:r>
            <a:r>
              <a:rPr lang="en-US" sz="1999" dirty="0" err="1">
                <a:solidFill>
                  <a:srgbClr val="000000"/>
                </a:solidFill>
                <a:latin typeface="Montserrat"/>
                <a:ea typeface="Montserrat"/>
                <a:cs typeface="Montserrat"/>
                <a:sym typeface="Montserrat"/>
              </a:rPr>
              <a:t>virker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ude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i</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virkeligheden</a:t>
            </a:r>
            <a:r>
              <a:rPr lang="en-US" sz="1999" dirty="0">
                <a:solidFill>
                  <a:srgbClr val="000000"/>
                </a:solidFill>
                <a:latin typeface="Montserrat"/>
                <a:ea typeface="Montserrat"/>
                <a:cs typeface="Montserrat"/>
                <a:sym typeface="Montserrat"/>
              </a:rPr>
              <a:t>.</a:t>
            </a:r>
          </a:p>
        </p:txBody>
      </p:sp>
      <p:sp>
        <p:nvSpPr>
          <p:cNvPr id="6" name="TextBox 6"/>
          <p:cNvSpPr txBox="1"/>
          <p:nvPr/>
        </p:nvSpPr>
        <p:spPr>
          <a:xfrm>
            <a:off x="2558539" y="6021476"/>
            <a:ext cx="13433984" cy="1390237"/>
          </a:xfrm>
          <a:prstGeom prst="rect">
            <a:avLst/>
          </a:prstGeom>
        </p:spPr>
        <p:txBody>
          <a:bodyPr lIns="0" tIns="0" rIns="0" bIns="0" rtlCol="0" anchor="t">
            <a:spAutoFit/>
          </a:bodyPr>
          <a:lstStyle/>
          <a:p>
            <a:pPr algn="ctr">
              <a:lnSpc>
                <a:spcPts val="2775"/>
              </a:lnSpc>
            </a:pPr>
            <a:r>
              <a:rPr lang="en-US" sz="1999" dirty="0">
                <a:solidFill>
                  <a:srgbClr val="000000"/>
                </a:solidFill>
                <a:latin typeface="Montserrat"/>
                <a:ea typeface="Montserrat"/>
                <a:cs typeface="Montserrat"/>
                <a:sym typeface="Montserrat"/>
              </a:rPr>
              <a:t>Sammen med </a:t>
            </a:r>
            <a:r>
              <a:rPr lang="en-US" sz="1999" b="1" dirty="0">
                <a:solidFill>
                  <a:srgbClr val="000000"/>
                </a:solidFill>
                <a:latin typeface="Montserrat Bold"/>
                <a:ea typeface="Montserrat Bold"/>
                <a:cs typeface="Montserrat Bold"/>
                <a:sym typeface="Montserrat Bold"/>
              </a:rPr>
              <a:t>Food </a:t>
            </a:r>
            <a:r>
              <a:rPr lang="en-US" sz="1999" b="1" dirty="0" err="1">
                <a:solidFill>
                  <a:srgbClr val="000000"/>
                </a:solidFill>
                <a:latin typeface="Montserrat Bold"/>
                <a:ea typeface="Montserrat Bold"/>
                <a:cs typeface="Montserrat Bold"/>
                <a:sym typeface="Montserrat Bold"/>
              </a:rPr>
              <a:t>Organisation</a:t>
            </a:r>
            <a:r>
              <a:rPr lang="en-US" sz="1999" b="1" dirty="0">
                <a:solidFill>
                  <a:srgbClr val="000000"/>
                </a:solidFill>
                <a:latin typeface="Montserrat Bold"/>
                <a:ea typeface="Montserrat Bold"/>
                <a:cs typeface="Montserrat Bold"/>
                <a:sym typeface="Montserrat Bold"/>
              </a:rPr>
              <a:t> of Denmark</a:t>
            </a:r>
            <a:r>
              <a:rPr lang="en-US" sz="1999" dirty="0">
                <a:solidFill>
                  <a:srgbClr val="000000"/>
                </a:solidFill>
                <a:latin typeface="Montserrat"/>
                <a:ea typeface="Montserrat"/>
                <a:cs typeface="Montserrat"/>
                <a:sym typeface="Montserrat"/>
              </a:rPr>
              <a:t>, der er </a:t>
            </a:r>
            <a:r>
              <a:rPr lang="en-US" sz="1999" dirty="0" err="1">
                <a:solidFill>
                  <a:srgbClr val="000000"/>
                </a:solidFill>
                <a:latin typeface="Montserrat"/>
                <a:ea typeface="Montserrat"/>
                <a:cs typeface="Montserrat"/>
                <a:sym typeface="Montserrat"/>
              </a:rPr>
              <a:t>branchens</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netværk</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talerør</a:t>
            </a:r>
            <a:r>
              <a:rPr lang="en-US" sz="1999" dirty="0">
                <a:solidFill>
                  <a:srgbClr val="000000"/>
                </a:solidFill>
                <a:latin typeface="Montserrat"/>
                <a:ea typeface="Montserrat"/>
                <a:cs typeface="Montserrat"/>
                <a:sym typeface="Montserrat"/>
              </a:rPr>
              <a:t> for </a:t>
            </a:r>
            <a:r>
              <a:rPr lang="en-US" sz="1999" dirty="0" err="1">
                <a:solidFill>
                  <a:srgbClr val="000000"/>
                </a:solidFill>
                <a:latin typeface="Montserrat"/>
                <a:ea typeface="Montserrat"/>
                <a:cs typeface="Montserrat"/>
                <a:sym typeface="Montserrat"/>
              </a:rPr>
              <a:t>medarbejdere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i</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restaurations</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fødevarebranchen</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understøtter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Necto</a:t>
            </a:r>
            <a:r>
              <a:rPr lang="en-US" sz="1999" dirty="0">
                <a:solidFill>
                  <a:srgbClr val="000000"/>
                </a:solidFill>
                <a:latin typeface="Montserrat"/>
                <a:ea typeface="Montserrat"/>
                <a:cs typeface="Montserrat"/>
                <a:sym typeface="Montserrat"/>
              </a:rPr>
              <a:t> Jatak-</a:t>
            </a:r>
            <a:r>
              <a:rPr lang="en-US" sz="1999" dirty="0" err="1">
                <a:solidFill>
                  <a:srgbClr val="000000"/>
                </a:solidFill>
                <a:latin typeface="Montserrat"/>
                <a:ea typeface="Montserrat"/>
                <a:cs typeface="Montserrat"/>
                <a:sym typeface="Montserrat"/>
              </a:rPr>
              <a:t>prisen</a:t>
            </a:r>
            <a:r>
              <a:rPr lang="en-US" sz="1999" dirty="0">
                <a:solidFill>
                  <a:srgbClr val="000000"/>
                </a:solidFill>
                <a:latin typeface="Montserrat"/>
                <a:ea typeface="Montserrat"/>
                <a:cs typeface="Montserrat"/>
                <a:sym typeface="Montserrat"/>
              </a:rPr>
              <a:t> med </a:t>
            </a:r>
            <a:r>
              <a:rPr lang="en-US" sz="1999" dirty="0" err="1">
                <a:solidFill>
                  <a:srgbClr val="000000"/>
                </a:solidFill>
                <a:latin typeface="Montserrat"/>
                <a:ea typeface="Montserrat"/>
                <a:cs typeface="Montserrat"/>
                <a:sym typeface="Montserrat"/>
              </a:rPr>
              <a:t>faglig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indsigt</a:t>
            </a:r>
            <a:r>
              <a:rPr lang="en-US" sz="1999" dirty="0">
                <a:solidFill>
                  <a:srgbClr val="000000"/>
                </a:solidFill>
                <a:latin typeface="Montserrat"/>
                <a:ea typeface="Montserrat"/>
                <a:cs typeface="Montserrat"/>
                <a:sym typeface="Montserrat"/>
              </a:rPr>
              <a:t>, inspiration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branchekendskab</a:t>
            </a:r>
            <a:r>
              <a:rPr lang="en-US" sz="1999" dirty="0">
                <a:solidFill>
                  <a:srgbClr val="000000"/>
                </a:solidFill>
                <a:latin typeface="Montserrat"/>
                <a:ea typeface="Montserrat"/>
                <a:cs typeface="Montserrat"/>
                <a:sym typeface="Montserrat"/>
              </a:rPr>
              <a:t>. Food </a:t>
            </a:r>
            <a:r>
              <a:rPr lang="en-US" sz="1999" dirty="0" err="1">
                <a:solidFill>
                  <a:srgbClr val="000000"/>
                </a:solidFill>
                <a:latin typeface="Montserrat"/>
                <a:ea typeface="Montserrat"/>
                <a:cs typeface="Montserrat"/>
                <a:sym typeface="Montserrat"/>
              </a:rPr>
              <a:t>Organisation</a:t>
            </a:r>
            <a:r>
              <a:rPr lang="en-US" sz="1999" dirty="0">
                <a:solidFill>
                  <a:srgbClr val="000000"/>
                </a:solidFill>
                <a:latin typeface="Montserrat"/>
                <a:ea typeface="Montserrat"/>
                <a:cs typeface="Montserrat"/>
                <a:sym typeface="Montserrat"/>
              </a:rPr>
              <a:t> of Denmark </a:t>
            </a:r>
            <a:r>
              <a:rPr lang="en-US" sz="1999" dirty="0" err="1">
                <a:solidFill>
                  <a:srgbClr val="000000"/>
                </a:solidFill>
                <a:latin typeface="Montserrat"/>
                <a:ea typeface="Montserrat"/>
                <a:cs typeface="Montserrat"/>
                <a:sym typeface="Montserrat"/>
              </a:rPr>
              <a:t>bidrager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til</a:t>
            </a:r>
            <a:r>
              <a:rPr lang="en-US" sz="1999" dirty="0">
                <a:solidFill>
                  <a:srgbClr val="000000"/>
                </a:solidFill>
                <a:latin typeface="Montserrat"/>
                <a:ea typeface="Montserrat"/>
                <a:cs typeface="Montserrat"/>
                <a:sym typeface="Montserrat"/>
              </a:rPr>
              <a:t> at </a:t>
            </a:r>
            <a:r>
              <a:rPr lang="en-US" sz="1999" dirty="0" err="1">
                <a:solidFill>
                  <a:srgbClr val="000000"/>
                </a:solidFill>
                <a:latin typeface="Montserrat"/>
                <a:ea typeface="Montserrat"/>
                <a:cs typeface="Montserrat"/>
                <a:sym typeface="Montserrat"/>
              </a:rPr>
              <a:t>sprede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budskabet</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skabe</a:t>
            </a:r>
            <a:r>
              <a:rPr lang="en-US" sz="1999" dirty="0">
                <a:solidFill>
                  <a:srgbClr val="000000"/>
                </a:solidFill>
                <a:latin typeface="Montserrat"/>
                <a:ea typeface="Montserrat"/>
                <a:cs typeface="Montserrat"/>
                <a:sym typeface="Montserrat"/>
              </a:rPr>
              <a:t> engagement </a:t>
            </a:r>
            <a:r>
              <a:rPr lang="en-US" sz="1999" dirty="0" err="1">
                <a:solidFill>
                  <a:srgbClr val="000000"/>
                </a:solidFill>
                <a:latin typeface="Montserrat"/>
                <a:ea typeface="Montserrat"/>
                <a:cs typeface="Montserrat"/>
                <a:sym typeface="Montserrat"/>
              </a:rPr>
              <a:t>og</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sikre</a:t>
            </a:r>
            <a:r>
              <a:rPr lang="en-US" sz="1999" dirty="0">
                <a:solidFill>
                  <a:srgbClr val="000000"/>
                </a:solidFill>
                <a:latin typeface="Montserrat"/>
                <a:ea typeface="Montserrat"/>
                <a:cs typeface="Montserrat"/>
                <a:sym typeface="Montserrat"/>
              </a:rPr>
              <a:t>, at de </a:t>
            </a:r>
            <a:r>
              <a:rPr lang="en-US" sz="1999" dirty="0" err="1">
                <a:solidFill>
                  <a:srgbClr val="000000"/>
                </a:solidFill>
                <a:latin typeface="Montserrat"/>
                <a:ea typeface="Montserrat"/>
                <a:cs typeface="Montserrat"/>
                <a:sym typeface="Montserrat"/>
              </a:rPr>
              <a:t>gode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historier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fra</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arbejdspladserne</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når</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ud</a:t>
            </a:r>
            <a:r>
              <a:rPr lang="en-US" sz="1999" dirty="0">
                <a:solidFill>
                  <a:srgbClr val="000000"/>
                </a:solidFill>
                <a:latin typeface="Montserrat"/>
                <a:ea typeface="Montserrat"/>
                <a:cs typeface="Montserrat"/>
                <a:sym typeface="Montserrat"/>
              </a:rPr>
              <a:t> </a:t>
            </a:r>
            <a:r>
              <a:rPr lang="en-US" sz="1999" dirty="0" err="1">
                <a:solidFill>
                  <a:srgbClr val="000000"/>
                </a:solidFill>
                <a:latin typeface="Montserrat"/>
                <a:ea typeface="Montserrat"/>
                <a:cs typeface="Montserrat"/>
                <a:sym typeface="Montserrat"/>
              </a:rPr>
              <a:t>til</a:t>
            </a:r>
            <a:r>
              <a:rPr lang="en-US" sz="1999" dirty="0">
                <a:solidFill>
                  <a:srgbClr val="000000"/>
                </a:solidFill>
                <a:latin typeface="Montserrat"/>
                <a:ea typeface="Montserrat"/>
                <a:cs typeface="Montserrat"/>
                <a:sym typeface="Montserrat"/>
              </a:rPr>
              <a:t> hele </a:t>
            </a:r>
            <a:r>
              <a:rPr lang="en-US" sz="1999" dirty="0" err="1">
                <a:solidFill>
                  <a:srgbClr val="000000"/>
                </a:solidFill>
                <a:latin typeface="Montserrat"/>
                <a:ea typeface="Montserrat"/>
                <a:cs typeface="Montserrat"/>
                <a:sym typeface="Montserrat"/>
              </a:rPr>
              <a:t>branchen</a:t>
            </a:r>
            <a:r>
              <a:rPr lang="en-US" sz="1999" dirty="0">
                <a:solidFill>
                  <a:srgbClr val="000000"/>
                </a:solidFill>
                <a:latin typeface="Montserrat"/>
                <a:ea typeface="Montserrat"/>
                <a:cs typeface="Montserrat"/>
                <a:sym typeface="Montserrat"/>
              </a:rPr>
              <a:t>.</a:t>
            </a:r>
          </a:p>
        </p:txBody>
      </p:sp>
      <p:sp>
        <p:nvSpPr>
          <p:cNvPr id="7" name="TextBox 7"/>
          <p:cNvSpPr txBox="1"/>
          <p:nvPr/>
        </p:nvSpPr>
        <p:spPr>
          <a:xfrm>
            <a:off x="2559139" y="7783601"/>
            <a:ext cx="13433012" cy="686933"/>
          </a:xfrm>
          <a:prstGeom prst="rect">
            <a:avLst/>
          </a:prstGeom>
        </p:spPr>
        <p:txBody>
          <a:bodyPr lIns="0" tIns="0" rIns="0" bIns="0" rtlCol="0" anchor="t">
            <a:spAutoFit/>
          </a:bodyPr>
          <a:lstStyle/>
          <a:p>
            <a:pPr algn="ctr">
              <a:lnSpc>
                <a:spcPts val="2775"/>
              </a:lnSpc>
            </a:pPr>
            <a:r>
              <a:rPr lang="en-US" sz="1999">
                <a:solidFill>
                  <a:srgbClr val="000000"/>
                </a:solidFill>
                <a:latin typeface="Montserrat"/>
                <a:ea typeface="Montserrat"/>
                <a:cs typeface="Montserrat"/>
                <a:sym typeface="Montserrat"/>
              </a:rPr>
              <a:t>På den måde bliver </a:t>
            </a:r>
            <a:r>
              <a:rPr lang="en-US" sz="1999">
                <a:solidFill>
                  <a:srgbClr val="F86307"/>
                </a:solidFill>
                <a:latin typeface="Montserrat"/>
                <a:ea typeface="Montserrat"/>
                <a:cs typeface="Montserrat"/>
                <a:sym typeface="Montserrat"/>
              </a:rPr>
              <a:t>Jatak-prisen</a:t>
            </a:r>
            <a:r>
              <a:rPr lang="en-US" sz="1999">
                <a:solidFill>
                  <a:srgbClr val="000000"/>
                </a:solidFill>
                <a:latin typeface="Montserrat"/>
                <a:ea typeface="Montserrat"/>
                <a:cs typeface="Montserrat"/>
                <a:sym typeface="Montserrat"/>
              </a:rPr>
              <a:t> både en fejring af kollegerne, der gør en forskel hver dag, og et konkret redskab til at inspirere hele restaurationsbranchen til flere gode arbejdsdage.</a:t>
            </a:r>
          </a:p>
        </p:txBody>
      </p:sp>
      <p:sp>
        <p:nvSpPr>
          <p:cNvPr id="8" name="TextBox 8"/>
          <p:cNvSpPr txBox="1"/>
          <p:nvPr/>
        </p:nvSpPr>
        <p:spPr>
          <a:xfrm>
            <a:off x="6581251" y="823575"/>
            <a:ext cx="5388560" cy="596913"/>
          </a:xfrm>
          <a:prstGeom prst="rect">
            <a:avLst/>
          </a:prstGeom>
        </p:spPr>
        <p:txBody>
          <a:bodyPr wrap="square" lIns="0" tIns="0" rIns="0" bIns="0" rtlCol="0" anchor="t">
            <a:spAutoFit/>
          </a:bodyPr>
          <a:lstStyle/>
          <a:p>
            <a:pPr algn="ctr">
              <a:lnSpc>
                <a:spcPts val="4899"/>
              </a:lnSpc>
            </a:pPr>
            <a:r>
              <a:rPr lang="en-US" sz="3499" b="1" dirty="0">
                <a:solidFill>
                  <a:srgbClr val="000000"/>
                </a:solidFill>
                <a:latin typeface="Montserrat Bold"/>
                <a:ea typeface="Montserrat Bold"/>
                <a:cs typeface="Montserrat Bold"/>
                <a:sym typeface="Montserrat Bold"/>
              </a:rPr>
              <a:t>MERE END EN PRIS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99619" y="9361399"/>
            <a:ext cx="2337187" cy="604676"/>
            <a:chOff x="0" y="0"/>
            <a:chExt cx="2337181" cy="604672"/>
          </a:xfrm>
        </p:grpSpPr>
        <p:sp>
          <p:nvSpPr>
            <p:cNvPr id="3" name="Freeform 3"/>
            <p:cNvSpPr/>
            <p:nvPr/>
          </p:nvSpPr>
          <p:spPr>
            <a:xfrm>
              <a:off x="63500" y="72897"/>
              <a:ext cx="391286" cy="449448"/>
            </a:xfrm>
            <a:custGeom>
              <a:avLst/>
              <a:gdLst/>
              <a:ahLst/>
              <a:cxnLst/>
              <a:rect l="l" t="t" r="r" b="b"/>
              <a:pathLst>
                <a:path w="391286" h="449448">
                  <a:moveTo>
                    <a:pt x="380491" y="449322"/>
                  </a:moveTo>
                  <a:lnTo>
                    <a:pt x="84963" y="182243"/>
                  </a:lnTo>
                  <a:lnTo>
                    <a:pt x="84963" y="408936"/>
                  </a:lnTo>
                  <a:cubicBezTo>
                    <a:pt x="84963" y="422398"/>
                    <a:pt x="80899" y="431923"/>
                    <a:pt x="74168" y="438654"/>
                  </a:cubicBezTo>
                  <a:cubicBezTo>
                    <a:pt x="67437" y="445385"/>
                    <a:pt x="56642" y="449449"/>
                    <a:pt x="44450" y="449449"/>
                  </a:cubicBezTo>
                  <a:lnTo>
                    <a:pt x="0" y="449449"/>
                  </a:lnTo>
                  <a:lnTo>
                    <a:pt x="0" y="0"/>
                  </a:lnTo>
                  <a:lnTo>
                    <a:pt x="9398" y="0"/>
                  </a:lnTo>
                  <a:lnTo>
                    <a:pt x="304926" y="272666"/>
                  </a:lnTo>
                  <a:lnTo>
                    <a:pt x="304926" y="40513"/>
                  </a:lnTo>
                  <a:cubicBezTo>
                    <a:pt x="304926" y="27051"/>
                    <a:pt x="308990" y="17526"/>
                    <a:pt x="315721" y="10795"/>
                  </a:cubicBezTo>
                  <a:cubicBezTo>
                    <a:pt x="322452" y="4064"/>
                    <a:pt x="333247" y="0"/>
                    <a:pt x="345439" y="0"/>
                  </a:cubicBezTo>
                  <a:lnTo>
                    <a:pt x="391286" y="0"/>
                  </a:lnTo>
                  <a:lnTo>
                    <a:pt x="391286" y="449322"/>
                  </a:lnTo>
                  <a:lnTo>
                    <a:pt x="381888" y="449322"/>
                  </a:lnTo>
                  <a:lnTo>
                    <a:pt x="380491" y="449322"/>
                  </a:lnTo>
                  <a:close/>
                </a:path>
              </a:pathLst>
            </a:custGeom>
            <a:solidFill>
              <a:srgbClr val="171819"/>
            </a:solidFill>
          </p:spPr>
          <p:txBody>
            <a:bodyPr/>
            <a:lstStyle/>
            <a:p>
              <a:endParaRPr lang="da-DK"/>
            </a:p>
          </p:txBody>
        </p:sp>
        <p:sp>
          <p:nvSpPr>
            <p:cNvPr id="4" name="Freeform 4"/>
            <p:cNvSpPr/>
            <p:nvPr/>
          </p:nvSpPr>
          <p:spPr>
            <a:xfrm>
              <a:off x="556005" y="72897"/>
              <a:ext cx="330707" cy="449448"/>
            </a:xfrm>
            <a:custGeom>
              <a:avLst/>
              <a:gdLst/>
              <a:ahLst/>
              <a:cxnLst/>
              <a:rect l="l" t="t" r="r" b="b"/>
              <a:pathLst>
                <a:path w="330707" h="449448">
                  <a:moveTo>
                    <a:pt x="0" y="0"/>
                  </a:moveTo>
                  <a:lnTo>
                    <a:pt x="330580" y="0"/>
                  </a:lnTo>
                  <a:lnTo>
                    <a:pt x="330580" y="37846"/>
                  </a:lnTo>
                  <a:cubicBezTo>
                    <a:pt x="330580" y="50038"/>
                    <a:pt x="326516" y="59436"/>
                    <a:pt x="319785" y="66167"/>
                  </a:cubicBezTo>
                  <a:cubicBezTo>
                    <a:pt x="313054" y="72897"/>
                    <a:pt x="302259" y="75564"/>
                    <a:pt x="290067" y="75564"/>
                  </a:cubicBezTo>
                  <a:lnTo>
                    <a:pt x="84963" y="75564"/>
                  </a:lnTo>
                  <a:lnTo>
                    <a:pt x="84963" y="187577"/>
                  </a:lnTo>
                  <a:lnTo>
                    <a:pt x="278002" y="187577"/>
                  </a:lnTo>
                  <a:lnTo>
                    <a:pt x="278002" y="222629"/>
                  </a:lnTo>
                  <a:cubicBezTo>
                    <a:pt x="278002" y="236091"/>
                    <a:pt x="273938" y="245616"/>
                    <a:pt x="267208" y="252347"/>
                  </a:cubicBezTo>
                  <a:cubicBezTo>
                    <a:pt x="260477" y="259078"/>
                    <a:pt x="249682" y="263142"/>
                    <a:pt x="237490" y="263142"/>
                  </a:cubicBezTo>
                  <a:lnTo>
                    <a:pt x="84963" y="263142"/>
                  </a:lnTo>
                  <a:lnTo>
                    <a:pt x="84963" y="372487"/>
                  </a:lnTo>
                  <a:lnTo>
                    <a:pt x="288797" y="372487"/>
                  </a:lnTo>
                  <a:cubicBezTo>
                    <a:pt x="300989" y="372487"/>
                    <a:pt x="310387" y="376551"/>
                    <a:pt x="318515" y="384679"/>
                  </a:cubicBezTo>
                  <a:cubicBezTo>
                    <a:pt x="326643" y="392807"/>
                    <a:pt x="330707" y="402205"/>
                    <a:pt x="330707" y="414397"/>
                  </a:cubicBezTo>
                  <a:lnTo>
                    <a:pt x="330707" y="449449"/>
                  </a:lnTo>
                  <a:lnTo>
                    <a:pt x="0" y="449449"/>
                  </a:lnTo>
                  <a:lnTo>
                    <a:pt x="0" y="0"/>
                  </a:lnTo>
                  <a:close/>
                </a:path>
              </a:pathLst>
            </a:custGeom>
            <a:solidFill>
              <a:srgbClr val="171819"/>
            </a:solidFill>
          </p:spPr>
          <p:txBody>
            <a:bodyPr/>
            <a:lstStyle/>
            <a:p>
              <a:endParaRPr lang="da-DK"/>
            </a:p>
          </p:txBody>
        </p:sp>
        <p:sp>
          <p:nvSpPr>
            <p:cNvPr id="5" name="Freeform 5"/>
            <p:cNvSpPr/>
            <p:nvPr/>
          </p:nvSpPr>
          <p:spPr>
            <a:xfrm>
              <a:off x="938147" y="66420"/>
              <a:ext cx="437006" cy="464053"/>
            </a:xfrm>
            <a:custGeom>
              <a:avLst/>
              <a:gdLst/>
              <a:ahLst/>
              <a:cxnLst/>
              <a:rect l="l" t="t" r="r" b="b"/>
              <a:pathLst>
                <a:path w="437006" h="464053">
                  <a:moveTo>
                    <a:pt x="370840" y="142874"/>
                  </a:moveTo>
                  <a:cubicBezTo>
                    <a:pt x="358648" y="142874"/>
                    <a:pt x="347853" y="137540"/>
                    <a:pt x="339852" y="128015"/>
                  </a:cubicBezTo>
                  <a:cubicBezTo>
                    <a:pt x="327660" y="113156"/>
                    <a:pt x="311531" y="100964"/>
                    <a:pt x="294005" y="92963"/>
                  </a:cubicBezTo>
                  <a:cubicBezTo>
                    <a:pt x="276479" y="84962"/>
                    <a:pt x="256286" y="79501"/>
                    <a:pt x="234696" y="79501"/>
                  </a:cubicBezTo>
                  <a:cubicBezTo>
                    <a:pt x="213106" y="79501"/>
                    <a:pt x="183388" y="86232"/>
                    <a:pt x="160528" y="99694"/>
                  </a:cubicBezTo>
                  <a:cubicBezTo>
                    <a:pt x="137668" y="113156"/>
                    <a:pt x="120015" y="132079"/>
                    <a:pt x="106553" y="155066"/>
                  </a:cubicBezTo>
                  <a:cubicBezTo>
                    <a:pt x="93091" y="178052"/>
                    <a:pt x="86360" y="203706"/>
                    <a:pt x="86360" y="230630"/>
                  </a:cubicBezTo>
                  <a:cubicBezTo>
                    <a:pt x="86360" y="257554"/>
                    <a:pt x="93091" y="284604"/>
                    <a:pt x="106553" y="307591"/>
                  </a:cubicBezTo>
                  <a:cubicBezTo>
                    <a:pt x="120015" y="330578"/>
                    <a:pt x="137541" y="349374"/>
                    <a:pt x="160528" y="362963"/>
                  </a:cubicBezTo>
                  <a:cubicBezTo>
                    <a:pt x="183515" y="376551"/>
                    <a:pt x="207772" y="383155"/>
                    <a:pt x="234696" y="383155"/>
                  </a:cubicBezTo>
                  <a:cubicBezTo>
                    <a:pt x="277876" y="383155"/>
                    <a:pt x="312928" y="367027"/>
                    <a:pt x="339979" y="335912"/>
                  </a:cubicBezTo>
                  <a:cubicBezTo>
                    <a:pt x="349377" y="325117"/>
                    <a:pt x="358902" y="321053"/>
                    <a:pt x="370967" y="321053"/>
                  </a:cubicBezTo>
                  <a:cubicBezTo>
                    <a:pt x="383032" y="321053"/>
                    <a:pt x="380365" y="321053"/>
                    <a:pt x="384429" y="323720"/>
                  </a:cubicBezTo>
                  <a:lnTo>
                    <a:pt x="437006" y="345310"/>
                  </a:lnTo>
                  <a:cubicBezTo>
                    <a:pt x="419481" y="381758"/>
                    <a:pt x="393827" y="410079"/>
                    <a:pt x="357378" y="431669"/>
                  </a:cubicBezTo>
                  <a:cubicBezTo>
                    <a:pt x="320929" y="453259"/>
                    <a:pt x="280416" y="464053"/>
                    <a:pt x="233299" y="464053"/>
                  </a:cubicBezTo>
                  <a:cubicBezTo>
                    <a:pt x="186182" y="464053"/>
                    <a:pt x="152400" y="453259"/>
                    <a:pt x="115951" y="433066"/>
                  </a:cubicBezTo>
                  <a:cubicBezTo>
                    <a:pt x="80899" y="412873"/>
                    <a:pt x="52578" y="384425"/>
                    <a:pt x="30988" y="349374"/>
                  </a:cubicBezTo>
                  <a:cubicBezTo>
                    <a:pt x="10795" y="314322"/>
                    <a:pt x="0" y="273809"/>
                    <a:pt x="0" y="232027"/>
                  </a:cubicBezTo>
                  <a:cubicBezTo>
                    <a:pt x="0" y="190244"/>
                    <a:pt x="10795" y="149732"/>
                    <a:pt x="30988" y="114680"/>
                  </a:cubicBezTo>
                  <a:cubicBezTo>
                    <a:pt x="51181" y="79628"/>
                    <a:pt x="79502" y="51308"/>
                    <a:pt x="115951" y="30988"/>
                  </a:cubicBezTo>
                  <a:cubicBezTo>
                    <a:pt x="151003" y="10795"/>
                    <a:pt x="190119" y="0"/>
                    <a:pt x="233299" y="0"/>
                  </a:cubicBezTo>
                  <a:cubicBezTo>
                    <a:pt x="276479" y="0"/>
                    <a:pt x="322326" y="10795"/>
                    <a:pt x="357378" y="33782"/>
                  </a:cubicBezTo>
                  <a:cubicBezTo>
                    <a:pt x="392430" y="56769"/>
                    <a:pt x="419481" y="85089"/>
                    <a:pt x="437006" y="118744"/>
                  </a:cubicBezTo>
                  <a:lnTo>
                    <a:pt x="384429" y="140334"/>
                  </a:lnTo>
                  <a:cubicBezTo>
                    <a:pt x="380365" y="141731"/>
                    <a:pt x="375031" y="143001"/>
                    <a:pt x="370967" y="143001"/>
                  </a:cubicBezTo>
                  <a:close/>
                </a:path>
              </a:pathLst>
            </a:custGeom>
            <a:solidFill>
              <a:srgbClr val="171819"/>
            </a:solidFill>
          </p:spPr>
          <p:txBody>
            <a:bodyPr/>
            <a:lstStyle/>
            <a:p>
              <a:endParaRPr lang="da-DK"/>
            </a:p>
          </p:txBody>
        </p:sp>
        <p:sp>
          <p:nvSpPr>
            <p:cNvPr id="6" name="Freeform 6"/>
            <p:cNvSpPr/>
            <p:nvPr/>
          </p:nvSpPr>
          <p:spPr>
            <a:xfrm>
              <a:off x="1434335" y="74294"/>
              <a:ext cx="344169" cy="449321"/>
            </a:xfrm>
            <a:custGeom>
              <a:avLst/>
              <a:gdLst/>
              <a:ahLst/>
              <a:cxnLst/>
              <a:rect l="l" t="t" r="r" b="b"/>
              <a:pathLst>
                <a:path w="344169" h="449321">
                  <a:moveTo>
                    <a:pt x="344170" y="35052"/>
                  </a:moveTo>
                  <a:cubicBezTo>
                    <a:pt x="344170" y="48514"/>
                    <a:pt x="340106" y="58039"/>
                    <a:pt x="333375" y="64770"/>
                  </a:cubicBezTo>
                  <a:cubicBezTo>
                    <a:pt x="326644" y="71500"/>
                    <a:pt x="315849" y="75564"/>
                    <a:pt x="303657" y="75564"/>
                  </a:cubicBezTo>
                  <a:lnTo>
                    <a:pt x="215900" y="75564"/>
                  </a:lnTo>
                  <a:lnTo>
                    <a:pt x="215900" y="408809"/>
                  </a:lnTo>
                  <a:cubicBezTo>
                    <a:pt x="215900" y="422271"/>
                    <a:pt x="211836" y="431796"/>
                    <a:pt x="205105" y="438527"/>
                  </a:cubicBezTo>
                  <a:cubicBezTo>
                    <a:pt x="198374" y="445258"/>
                    <a:pt x="187579" y="449322"/>
                    <a:pt x="175387" y="449322"/>
                  </a:cubicBezTo>
                  <a:lnTo>
                    <a:pt x="129540" y="449322"/>
                  </a:lnTo>
                  <a:lnTo>
                    <a:pt x="129540" y="75564"/>
                  </a:lnTo>
                  <a:lnTo>
                    <a:pt x="0" y="75564"/>
                  </a:lnTo>
                  <a:lnTo>
                    <a:pt x="0" y="40513"/>
                  </a:lnTo>
                  <a:cubicBezTo>
                    <a:pt x="0" y="27051"/>
                    <a:pt x="4064" y="17526"/>
                    <a:pt x="10795" y="10795"/>
                  </a:cubicBezTo>
                  <a:cubicBezTo>
                    <a:pt x="17526" y="4064"/>
                    <a:pt x="28321" y="0"/>
                    <a:pt x="40513" y="0"/>
                  </a:cubicBezTo>
                  <a:lnTo>
                    <a:pt x="342773" y="0"/>
                  </a:lnTo>
                  <a:lnTo>
                    <a:pt x="342773" y="35052"/>
                  </a:lnTo>
                  <a:lnTo>
                    <a:pt x="344170" y="35052"/>
                  </a:lnTo>
                  <a:close/>
                </a:path>
              </a:pathLst>
            </a:custGeom>
            <a:solidFill>
              <a:srgbClr val="171819"/>
            </a:solidFill>
          </p:spPr>
          <p:txBody>
            <a:bodyPr/>
            <a:lstStyle/>
            <a:p>
              <a:endParaRPr lang="da-DK"/>
            </a:p>
          </p:txBody>
        </p:sp>
        <p:sp>
          <p:nvSpPr>
            <p:cNvPr id="7" name="Freeform 7"/>
            <p:cNvSpPr/>
            <p:nvPr/>
          </p:nvSpPr>
          <p:spPr>
            <a:xfrm>
              <a:off x="1796031" y="63499"/>
              <a:ext cx="477646" cy="477769"/>
            </a:xfrm>
            <a:custGeom>
              <a:avLst/>
              <a:gdLst/>
              <a:ahLst/>
              <a:cxnLst/>
              <a:rect l="l" t="t" r="r" b="b"/>
              <a:pathLst>
                <a:path w="477646" h="477769">
                  <a:moveTo>
                    <a:pt x="0" y="238885"/>
                  </a:moveTo>
                  <a:cubicBezTo>
                    <a:pt x="0" y="106679"/>
                    <a:pt x="106552" y="0"/>
                    <a:pt x="238759" y="0"/>
                  </a:cubicBezTo>
                  <a:cubicBezTo>
                    <a:pt x="370966" y="0"/>
                    <a:pt x="477646" y="106552"/>
                    <a:pt x="477646" y="238885"/>
                  </a:cubicBezTo>
                  <a:cubicBezTo>
                    <a:pt x="477646" y="371217"/>
                    <a:pt x="371093" y="477769"/>
                    <a:pt x="238759" y="477769"/>
                  </a:cubicBezTo>
                  <a:cubicBezTo>
                    <a:pt x="106426" y="477769"/>
                    <a:pt x="0" y="371217"/>
                    <a:pt x="0" y="238885"/>
                  </a:cubicBezTo>
                  <a:close/>
                  <a:moveTo>
                    <a:pt x="237489" y="394077"/>
                  </a:moveTo>
                  <a:cubicBezTo>
                    <a:pt x="260476" y="394077"/>
                    <a:pt x="280669" y="388743"/>
                    <a:pt x="300862" y="380615"/>
                  </a:cubicBezTo>
                  <a:cubicBezTo>
                    <a:pt x="315721" y="373884"/>
                    <a:pt x="375030" y="411603"/>
                    <a:pt x="387222" y="400808"/>
                  </a:cubicBezTo>
                  <a:cubicBezTo>
                    <a:pt x="398017" y="391410"/>
                    <a:pt x="364235" y="330705"/>
                    <a:pt x="370966" y="318513"/>
                  </a:cubicBezTo>
                  <a:cubicBezTo>
                    <a:pt x="384428" y="295526"/>
                    <a:pt x="392556" y="268603"/>
                    <a:pt x="392556" y="238885"/>
                  </a:cubicBezTo>
                  <a:cubicBezTo>
                    <a:pt x="392556" y="152526"/>
                    <a:pt x="322452" y="83692"/>
                    <a:pt x="237362" y="83692"/>
                  </a:cubicBezTo>
                  <a:cubicBezTo>
                    <a:pt x="152273" y="83692"/>
                    <a:pt x="82295" y="153796"/>
                    <a:pt x="82295" y="238885"/>
                  </a:cubicBezTo>
                  <a:cubicBezTo>
                    <a:pt x="82295" y="323974"/>
                    <a:pt x="152526" y="394077"/>
                    <a:pt x="237489" y="394077"/>
                  </a:cubicBezTo>
                  <a:close/>
                </a:path>
              </a:pathLst>
            </a:custGeom>
            <a:solidFill>
              <a:srgbClr val="171819"/>
            </a:solidFill>
          </p:spPr>
          <p:txBody>
            <a:bodyPr/>
            <a:lstStyle/>
            <a:p>
              <a:endParaRPr lang="da-DK"/>
            </a:p>
          </p:txBody>
        </p:sp>
      </p:grpSp>
      <p:grpSp>
        <p:nvGrpSpPr>
          <p:cNvPr id="8" name="Group 8"/>
          <p:cNvGrpSpPr/>
          <p:nvPr/>
        </p:nvGrpSpPr>
        <p:grpSpPr>
          <a:xfrm>
            <a:off x="15232066" y="8679828"/>
            <a:ext cx="2743200" cy="1485900"/>
            <a:chOff x="0" y="0"/>
            <a:chExt cx="3657600" cy="1981200"/>
          </a:xfrm>
        </p:grpSpPr>
        <p:sp>
          <p:nvSpPr>
            <p:cNvPr id="9" name="Freeform 9"/>
            <p:cNvSpPr/>
            <p:nvPr/>
          </p:nvSpPr>
          <p:spPr>
            <a:xfrm>
              <a:off x="0" y="0"/>
              <a:ext cx="3657600" cy="1981200"/>
            </a:xfrm>
            <a:custGeom>
              <a:avLst/>
              <a:gdLst/>
              <a:ahLst/>
              <a:cxnLst/>
              <a:rect l="l" t="t" r="r" b="b"/>
              <a:pathLst>
                <a:path w="3657600" h="1981200">
                  <a:moveTo>
                    <a:pt x="0" y="0"/>
                  </a:moveTo>
                  <a:lnTo>
                    <a:pt x="3657600" y="0"/>
                  </a:lnTo>
                  <a:lnTo>
                    <a:pt x="3657600" y="1981200"/>
                  </a:lnTo>
                  <a:lnTo>
                    <a:pt x="0" y="1981200"/>
                  </a:lnTo>
                  <a:lnTo>
                    <a:pt x="0" y="0"/>
                  </a:lnTo>
                  <a:close/>
                </a:path>
              </a:pathLst>
            </a:custGeom>
            <a:blipFill>
              <a:blip r:embed="rId2"/>
              <a:stretch>
                <a:fillRect/>
              </a:stretch>
            </a:blipFill>
          </p:spPr>
          <p:txBody>
            <a:bodyPr/>
            <a:lstStyle/>
            <a:p>
              <a:endParaRPr lang="da-DK"/>
            </a:p>
          </p:txBody>
        </p:sp>
      </p:grpSp>
      <p:grpSp>
        <p:nvGrpSpPr>
          <p:cNvPr id="10" name="Group 10"/>
          <p:cNvGrpSpPr/>
          <p:nvPr/>
        </p:nvGrpSpPr>
        <p:grpSpPr>
          <a:xfrm>
            <a:off x="9607315" y="9424892"/>
            <a:ext cx="2495550" cy="809625"/>
            <a:chOff x="0" y="0"/>
            <a:chExt cx="3327400" cy="1079500"/>
          </a:xfrm>
        </p:grpSpPr>
        <p:sp>
          <p:nvSpPr>
            <p:cNvPr id="11" name="Freeform 11"/>
            <p:cNvSpPr/>
            <p:nvPr/>
          </p:nvSpPr>
          <p:spPr>
            <a:xfrm>
              <a:off x="0" y="0"/>
              <a:ext cx="3327400" cy="1079500"/>
            </a:xfrm>
            <a:custGeom>
              <a:avLst/>
              <a:gdLst/>
              <a:ahLst/>
              <a:cxnLst/>
              <a:rect l="l" t="t" r="r" b="b"/>
              <a:pathLst>
                <a:path w="3327400" h="1079500">
                  <a:moveTo>
                    <a:pt x="0" y="0"/>
                  </a:moveTo>
                  <a:lnTo>
                    <a:pt x="3327400" y="0"/>
                  </a:lnTo>
                  <a:lnTo>
                    <a:pt x="3327400" y="1079500"/>
                  </a:lnTo>
                  <a:lnTo>
                    <a:pt x="0" y="1079500"/>
                  </a:lnTo>
                  <a:lnTo>
                    <a:pt x="0" y="0"/>
                  </a:lnTo>
                  <a:close/>
                </a:path>
              </a:pathLst>
            </a:custGeom>
            <a:blipFill>
              <a:blip r:embed="rId3"/>
              <a:stretch>
                <a:fillRect/>
              </a:stretch>
            </a:blipFill>
          </p:spPr>
          <p:txBody>
            <a:bodyPr/>
            <a:lstStyle/>
            <a:p>
              <a:endParaRPr lang="da-DK"/>
            </a:p>
          </p:txBody>
        </p:sp>
      </p:grpSp>
      <p:grpSp>
        <p:nvGrpSpPr>
          <p:cNvPr id="12" name="Group 12"/>
          <p:cNvGrpSpPr/>
          <p:nvPr/>
        </p:nvGrpSpPr>
        <p:grpSpPr>
          <a:xfrm>
            <a:off x="12555141" y="9424892"/>
            <a:ext cx="2229250" cy="482327"/>
            <a:chOff x="0" y="0"/>
            <a:chExt cx="2229244" cy="482333"/>
          </a:xfrm>
        </p:grpSpPr>
        <p:sp>
          <p:nvSpPr>
            <p:cNvPr id="13" name="Freeform 13"/>
            <p:cNvSpPr/>
            <p:nvPr/>
          </p:nvSpPr>
          <p:spPr>
            <a:xfrm>
              <a:off x="0" y="0"/>
              <a:ext cx="2229228" cy="482351"/>
            </a:xfrm>
            <a:custGeom>
              <a:avLst/>
              <a:gdLst/>
              <a:ahLst/>
              <a:cxnLst/>
              <a:rect l="l" t="t" r="r" b="b"/>
              <a:pathLst>
                <a:path w="2229228" h="482351">
                  <a:moveTo>
                    <a:pt x="0" y="482351"/>
                  </a:moveTo>
                  <a:lnTo>
                    <a:pt x="2229228" y="482351"/>
                  </a:lnTo>
                  <a:lnTo>
                    <a:pt x="2229228" y="0"/>
                  </a:lnTo>
                  <a:lnTo>
                    <a:pt x="0" y="0"/>
                  </a:lnTo>
                  <a:close/>
                </a:path>
              </a:pathLst>
            </a:custGeom>
            <a:solidFill>
              <a:srgbClr val="FFFFFF">
                <a:alpha val="0"/>
              </a:srgbClr>
            </a:solidFill>
          </p:spPr>
          <p:txBody>
            <a:bodyPr/>
            <a:lstStyle/>
            <a:p>
              <a:endParaRPr lang="da-DK"/>
            </a:p>
          </p:txBody>
        </p:sp>
      </p:grpSp>
      <p:sp>
        <p:nvSpPr>
          <p:cNvPr id="14" name="TextBox 14"/>
          <p:cNvSpPr txBox="1"/>
          <p:nvPr/>
        </p:nvSpPr>
        <p:spPr>
          <a:xfrm>
            <a:off x="5734202" y="4194315"/>
            <a:ext cx="6956003" cy="1606277"/>
          </a:xfrm>
          <a:prstGeom prst="rect">
            <a:avLst/>
          </a:prstGeom>
        </p:spPr>
        <p:txBody>
          <a:bodyPr lIns="0" tIns="0" rIns="0" bIns="0" rtlCol="0" anchor="t">
            <a:spAutoFit/>
          </a:bodyPr>
          <a:lstStyle/>
          <a:p>
            <a:pPr algn="ctr">
              <a:lnSpc>
                <a:spcPts val="4899"/>
              </a:lnSpc>
            </a:pPr>
            <a:r>
              <a:rPr lang="en-US" sz="3499" b="1">
                <a:solidFill>
                  <a:srgbClr val="F86307"/>
                </a:solidFill>
                <a:latin typeface="Montserrat Bold"/>
                <a:ea typeface="Montserrat Bold"/>
                <a:cs typeface="Montserrat Bold"/>
                <a:sym typeface="Montserrat Bold"/>
              </a:rPr>
              <a:t>Jatak</a:t>
            </a:r>
            <a:r>
              <a:rPr lang="en-US" sz="3499" b="1">
                <a:solidFill>
                  <a:srgbClr val="000000"/>
                </a:solidFill>
                <a:latin typeface="Montserrat Bold"/>
                <a:ea typeface="Montserrat Bold"/>
                <a:cs typeface="Montserrat Bold"/>
                <a:sym typeface="Montserrat Bold"/>
              </a:rPr>
              <a:t> til spørgsmål</a:t>
            </a:r>
          </a:p>
          <a:p>
            <a:pPr algn="ctr">
              <a:lnSpc>
                <a:spcPts val="2775"/>
              </a:lnSpc>
            </a:pPr>
            <a:r>
              <a:rPr lang="en-US" sz="1999">
                <a:solidFill>
                  <a:srgbClr val="000000"/>
                </a:solidFill>
                <a:latin typeface="Montserrat"/>
                <a:ea typeface="Montserrat"/>
                <a:cs typeface="Montserrat"/>
                <a:sym typeface="Montserrat"/>
              </a:rPr>
              <a:t>Har du spørgsmål, tvivl eller bare lyst til at vide mere? Så skriv til Agnete@thefoodproject.dk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909</Words>
  <Application>Microsoft Macintosh PowerPoint</Application>
  <PresentationFormat>Brugerdefineret</PresentationFormat>
  <Paragraphs>41</Paragraphs>
  <Slides>6</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6</vt:i4>
      </vt:variant>
    </vt:vector>
  </HeadingPairs>
  <TitlesOfParts>
    <vt:vector size="12" baseType="lpstr">
      <vt:lpstr>Montserrat Bold</vt:lpstr>
      <vt:lpstr>Montserrat</vt:lpstr>
      <vt:lpstr>Montserrat Italics</vt:lpstr>
      <vt:lpstr>Calibri</vt:lpstr>
      <vt:lpstr>Arial</vt:lpstr>
      <vt:lpstr>Office Theme</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Ideen er enkel: Vi vil sætte spotlight på dem, der gør det godt. Dem, der skaber ro midt i kaos, bruger de rigtige værktøjer, og får kollegerne til at glæde sig til at møde ind hver dag.</dc:title>
  <cp:lastModifiedBy>Agnete Malene Boye</cp:lastModifiedBy>
  <cp:revision>2</cp:revision>
  <dcterms:created xsi:type="dcterms:W3CDTF">2006-08-16T00:00:00Z</dcterms:created>
  <dcterms:modified xsi:type="dcterms:W3CDTF">2026-02-17T11:06:24Z</dcterms:modified>
  <dc:identifier>DAHBG0cVJAY</dc:identifier>
</cp:coreProperties>
</file>